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0" r:id="rId5"/>
  </p:sldMasterIdLst>
  <p:notesMasterIdLst>
    <p:notesMasterId r:id="rId28"/>
  </p:notesMasterIdLst>
  <p:handoutMasterIdLst>
    <p:handoutMasterId r:id="rId29"/>
  </p:handoutMasterIdLst>
  <p:sldIdLst>
    <p:sldId id="298" r:id="rId6"/>
    <p:sldId id="295" r:id="rId7"/>
    <p:sldId id="296" r:id="rId8"/>
    <p:sldId id="297" r:id="rId9"/>
    <p:sldId id="289" r:id="rId10"/>
    <p:sldId id="267" r:id="rId11"/>
    <p:sldId id="278" r:id="rId12"/>
    <p:sldId id="270" r:id="rId13"/>
    <p:sldId id="279" r:id="rId14"/>
    <p:sldId id="280" r:id="rId15"/>
    <p:sldId id="281" r:id="rId16"/>
    <p:sldId id="282" r:id="rId17"/>
    <p:sldId id="283" r:id="rId18"/>
    <p:sldId id="284" r:id="rId19"/>
    <p:sldId id="291" r:id="rId20"/>
    <p:sldId id="285" r:id="rId21"/>
    <p:sldId id="286" r:id="rId22"/>
    <p:sldId id="290" r:id="rId23"/>
    <p:sldId id="271" r:id="rId24"/>
    <p:sldId id="287" r:id="rId25"/>
    <p:sldId id="288" r:id="rId26"/>
    <p:sldId id="29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4C00"/>
    <a:srgbClr val="AC4600"/>
    <a:srgbClr val="CC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النمط الداكن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نمط فاتح 3 - تميي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نمط فاتح 3 - تميي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نمط متوسط 4 - تميي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1386" y="78"/>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1/8/2018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5100">
                <a:solidFill>
                  <a:schemeClr val="tx1"/>
                </a:solidFill>
                <a:effectLst>
                  <a:outerShdw blurRad="38100" dist="25400" dir="18900000" algn="bl" rotWithShape="0">
                    <a:schemeClr val="bg1">
                      <a:alpha val="80000"/>
                    </a:schemeClr>
                  </a:outerShdw>
                </a:effectLst>
              </a:defRPr>
            </a:lvl1pPr>
          </a:lstStyle>
          <a:p>
            <a:r>
              <a:rPr lang="ar-SA"/>
              <a:t>انقر لتحرير نمط العنوان الرئيسي</a:t>
            </a:r>
            <a:endParaRPr lang="en-US"/>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1500" b="1" cap="all" baseline="0">
                <a:solidFill>
                  <a:schemeClr val="accent1"/>
                </a:solidFill>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الثانوي الرئيسي</a:t>
            </a:r>
            <a:endParaRPr lang="en-US"/>
          </a:p>
        </p:txBody>
      </p:sp>
      <p:sp>
        <p:nvSpPr>
          <p:cNvPr id="8" name="Rectangle 7"/>
          <p:cNvSpPr/>
          <p:nvPr userDrawn="1"/>
        </p:nvSpPr>
        <p:spPr>
          <a:xfrm>
            <a:off x="0" y="5888736"/>
            <a:ext cx="9144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5888736"/>
            <a:ext cx="9144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382231"/>
            <a:ext cx="1028700" cy="5561369"/>
          </a:xfrm>
        </p:spPr>
        <p:txBody>
          <a:bodyPr vert="eaVert"/>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971550" y="382230"/>
            <a:ext cx="5897880" cy="556137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C04F07EC-3F6B-4DED-A7A2-4864E9CEE623}" type="datetimeFigureOut">
              <a:rPr lang="ar-SA" smtClean="0"/>
              <a:t>21/04/39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701A558-5228-4C81-ABDD-9CDD4D5D94C6}" type="slidenum">
              <a:rPr lang="ar-SA" smtClean="0"/>
              <a:t>‹#›</a:t>
            </a:fld>
            <a:endParaRPr lang="ar-SA"/>
          </a:p>
        </p:txBody>
      </p:sp>
    </p:spTree>
    <p:extLst>
      <p:ext uri="{BB962C8B-B14F-4D97-AF65-F5344CB8AC3E}">
        <p14:creationId xmlns:p14="http://schemas.microsoft.com/office/powerpoint/2010/main" val="3329195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C04F07EC-3F6B-4DED-A7A2-4864E9CEE623}" type="datetimeFigureOut">
              <a:rPr lang="ar-SA" smtClean="0"/>
              <a:t>21/04/39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701A558-5228-4C81-ABDD-9CDD4D5D94C6}" type="slidenum">
              <a:rPr lang="ar-SA" smtClean="0"/>
              <a:t>‹#›</a:t>
            </a:fld>
            <a:endParaRPr lang="ar-SA"/>
          </a:p>
        </p:txBody>
      </p:sp>
    </p:spTree>
    <p:extLst>
      <p:ext uri="{BB962C8B-B14F-4D97-AF65-F5344CB8AC3E}">
        <p14:creationId xmlns:p14="http://schemas.microsoft.com/office/powerpoint/2010/main" val="1053736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C04F07EC-3F6B-4DED-A7A2-4864E9CEE623}" type="datetimeFigureOut">
              <a:rPr lang="ar-SA" smtClean="0"/>
              <a:t>21/04/39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701A558-5228-4C81-ABDD-9CDD4D5D94C6}" type="slidenum">
              <a:rPr lang="ar-SA" smtClean="0"/>
              <a:t>‹#›</a:t>
            </a:fld>
            <a:endParaRPr lang="ar-SA"/>
          </a:p>
        </p:txBody>
      </p:sp>
    </p:spTree>
    <p:extLst>
      <p:ext uri="{BB962C8B-B14F-4D97-AF65-F5344CB8AC3E}">
        <p14:creationId xmlns:p14="http://schemas.microsoft.com/office/powerpoint/2010/main" val="2552970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C04F07EC-3F6B-4DED-A7A2-4864E9CEE623}" type="datetimeFigureOut">
              <a:rPr lang="ar-SA" smtClean="0"/>
              <a:t>21/04/39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701A558-5228-4C81-ABDD-9CDD4D5D94C6}" type="slidenum">
              <a:rPr lang="ar-SA" smtClean="0"/>
              <a:t>‹#›</a:t>
            </a:fld>
            <a:endParaRPr lang="ar-SA"/>
          </a:p>
        </p:txBody>
      </p:sp>
    </p:spTree>
    <p:extLst>
      <p:ext uri="{BB962C8B-B14F-4D97-AF65-F5344CB8AC3E}">
        <p14:creationId xmlns:p14="http://schemas.microsoft.com/office/powerpoint/2010/main" val="3959162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C04F07EC-3F6B-4DED-A7A2-4864E9CEE623}" type="datetimeFigureOut">
              <a:rPr lang="ar-SA" smtClean="0"/>
              <a:t>21/04/39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701A558-5228-4C81-ABDD-9CDD4D5D94C6}" type="slidenum">
              <a:rPr lang="ar-SA" smtClean="0"/>
              <a:t>‹#›</a:t>
            </a:fld>
            <a:endParaRPr lang="ar-SA"/>
          </a:p>
        </p:txBody>
      </p:sp>
    </p:spTree>
    <p:extLst>
      <p:ext uri="{BB962C8B-B14F-4D97-AF65-F5344CB8AC3E}">
        <p14:creationId xmlns:p14="http://schemas.microsoft.com/office/powerpoint/2010/main" val="2424201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C04F07EC-3F6B-4DED-A7A2-4864E9CEE623}" type="datetimeFigureOut">
              <a:rPr lang="ar-SA" smtClean="0"/>
              <a:t>21/04/39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701A558-5228-4C81-ABDD-9CDD4D5D94C6}" type="slidenum">
              <a:rPr lang="ar-SA" smtClean="0"/>
              <a:t>‹#›</a:t>
            </a:fld>
            <a:endParaRPr lang="ar-SA"/>
          </a:p>
        </p:txBody>
      </p:sp>
    </p:spTree>
    <p:extLst>
      <p:ext uri="{BB962C8B-B14F-4D97-AF65-F5344CB8AC3E}">
        <p14:creationId xmlns:p14="http://schemas.microsoft.com/office/powerpoint/2010/main" val="2767869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F07EC-3F6B-4DED-A7A2-4864E9CEE623}" type="datetimeFigureOut">
              <a:rPr lang="ar-SA" smtClean="0"/>
              <a:t>21/04/39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E701A558-5228-4C81-ABDD-9CDD4D5D94C6}" type="slidenum">
              <a:rPr lang="ar-SA" smtClean="0"/>
              <a:t>‹#›</a:t>
            </a:fld>
            <a:endParaRPr lang="ar-SA"/>
          </a:p>
        </p:txBody>
      </p:sp>
    </p:spTree>
    <p:extLst>
      <p:ext uri="{BB962C8B-B14F-4D97-AF65-F5344CB8AC3E}">
        <p14:creationId xmlns:p14="http://schemas.microsoft.com/office/powerpoint/2010/main" val="2066757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C04F07EC-3F6B-4DED-A7A2-4864E9CEE623}" type="datetimeFigureOut">
              <a:rPr lang="ar-SA" smtClean="0"/>
              <a:t>21/04/39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701A558-5228-4C81-ABDD-9CDD4D5D94C6}" type="slidenum">
              <a:rPr lang="ar-SA" smtClean="0"/>
              <a:t>‹#›</a:t>
            </a:fld>
            <a:endParaRPr lang="ar-SA"/>
          </a:p>
        </p:txBody>
      </p:sp>
    </p:spTree>
    <p:extLst>
      <p:ext uri="{BB962C8B-B14F-4D97-AF65-F5344CB8AC3E}">
        <p14:creationId xmlns:p14="http://schemas.microsoft.com/office/powerpoint/2010/main" val="749075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C04F07EC-3F6B-4DED-A7A2-4864E9CEE623}" type="datetimeFigureOut">
              <a:rPr lang="ar-SA" smtClean="0"/>
              <a:t>21/04/39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701A558-5228-4C81-ABDD-9CDD4D5D94C6}" type="slidenum">
              <a:rPr lang="ar-SA" smtClean="0"/>
              <a:t>‹#›</a:t>
            </a:fld>
            <a:endParaRPr lang="ar-SA"/>
          </a:p>
        </p:txBody>
      </p:sp>
    </p:spTree>
    <p:extLst>
      <p:ext uri="{BB962C8B-B14F-4D97-AF65-F5344CB8AC3E}">
        <p14:creationId xmlns:p14="http://schemas.microsoft.com/office/powerpoint/2010/main" val="793241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C04F07EC-3F6B-4DED-A7A2-4864E9CEE623}" type="datetimeFigureOut">
              <a:rPr lang="ar-SA" smtClean="0"/>
              <a:t>21/04/39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701A558-5228-4C81-ABDD-9CDD4D5D94C6}" type="slidenum">
              <a:rPr lang="ar-SA" smtClean="0"/>
              <a:t>‹#›</a:t>
            </a:fld>
            <a:endParaRPr lang="ar-SA"/>
          </a:p>
        </p:txBody>
      </p:sp>
    </p:spTree>
    <p:extLst>
      <p:ext uri="{BB962C8B-B14F-4D97-AF65-F5344CB8AC3E}">
        <p14:creationId xmlns:p14="http://schemas.microsoft.com/office/powerpoint/2010/main" val="1161253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C04F07EC-3F6B-4DED-A7A2-4864E9CEE623}" type="datetimeFigureOut">
              <a:rPr lang="ar-SA" smtClean="0"/>
              <a:t>21/04/39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701A558-5228-4C81-ABDD-9CDD4D5D94C6}" type="slidenum">
              <a:rPr lang="ar-SA" smtClean="0"/>
              <a:t>‹#›</a:t>
            </a:fld>
            <a:endParaRPr lang="ar-SA"/>
          </a:p>
        </p:txBody>
      </p:sp>
    </p:spTree>
    <p:extLst>
      <p:ext uri="{BB962C8B-B14F-4D97-AF65-F5344CB8AC3E}">
        <p14:creationId xmlns:p14="http://schemas.microsoft.com/office/powerpoint/2010/main" val="298640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5815305" y="283"/>
            <a:ext cx="3326788" cy="6856286"/>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4050">
                <a:effectLst>
                  <a:outerShdw blurRad="38100" dist="25400" dir="18900000" algn="bl" rotWithShape="0">
                    <a:schemeClr val="bg1">
                      <a:alpha val="80000"/>
                    </a:schemeClr>
                  </a:outerShdw>
                </a:effectLst>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800101" y="5682344"/>
            <a:ext cx="4457700" cy="410547"/>
          </a:xfrm>
        </p:spPr>
        <p:txBody>
          <a:bodyPr>
            <a:normAutofit/>
          </a:bodyPr>
          <a:lstStyle>
            <a:lvl1pPr marL="0" indent="0">
              <a:spcBef>
                <a:spcPts val="0"/>
              </a:spcBef>
              <a:buNone/>
              <a:defRPr sz="1650" b="1" cap="all" baseline="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ar-SA"/>
              <a:t>انقر لتحرير أنماط النص الرئيسي</a:t>
            </a:r>
          </a:p>
        </p:txBody>
      </p:sp>
      <p:sp>
        <p:nvSpPr>
          <p:cNvPr id="9" name="Rectangle 8"/>
          <p:cNvSpPr/>
          <p:nvPr userDrawn="1"/>
        </p:nvSpPr>
        <p:spPr>
          <a:xfrm>
            <a:off x="5780313" y="0"/>
            <a:ext cx="41148"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5780313" y="0"/>
            <a:ext cx="41148"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971550" y="1825626"/>
            <a:ext cx="3543300" cy="4117975"/>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Content Placeholder 3"/>
          <p:cNvSpPr>
            <a:spLocks noGrp="1"/>
          </p:cNvSpPr>
          <p:nvPr>
            <p:ph sz="half" idx="2"/>
          </p:nvPr>
        </p:nvSpPr>
        <p:spPr>
          <a:xfrm>
            <a:off x="4629149" y="1825626"/>
            <a:ext cx="3543300" cy="4117975"/>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1500"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النص الرئيسي</a:t>
            </a:r>
          </a:p>
        </p:txBody>
      </p:sp>
      <p:sp>
        <p:nvSpPr>
          <p:cNvPr id="4" name="Content Placeholder 3"/>
          <p:cNvSpPr>
            <a:spLocks noGrp="1"/>
          </p:cNvSpPr>
          <p:nvPr>
            <p:ph sz="half" idx="2"/>
          </p:nvPr>
        </p:nvSpPr>
        <p:spPr>
          <a:xfrm>
            <a:off x="971550" y="2470151"/>
            <a:ext cx="3545586" cy="3473450"/>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1500"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النص الرئيسي</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5815305" y="283"/>
            <a:ext cx="3326788" cy="6856286"/>
          </a:xfrm>
          <a:prstGeom prst="rect">
            <a:avLst/>
          </a:prstGeom>
        </p:spPr>
      </p:pic>
      <p:sp>
        <p:nvSpPr>
          <p:cNvPr id="10" name="Rectangle 9"/>
          <p:cNvSpPr/>
          <p:nvPr userDrawn="1"/>
        </p:nvSpPr>
        <p:spPr>
          <a:xfrm>
            <a:off x="5780313" y="0"/>
            <a:ext cx="41148"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5780313" y="0"/>
            <a:ext cx="41148"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172201" y="2514600"/>
            <a:ext cx="2606040" cy="1600200"/>
          </a:xfrm>
        </p:spPr>
        <p:txBody>
          <a:bodyPr anchor="b"/>
          <a:lstStyle>
            <a:lvl1pPr>
              <a:defRPr sz="240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592727" y="685800"/>
            <a:ext cx="4594860" cy="5486400"/>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60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5815305" y="283"/>
            <a:ext cx="3326788" cy="6856286"/>
          </a:xfrm>
          <a:prstGeom prst="rect">
            <a:avLst/>
          </a:prstGeom>
        </p:spPr>
      </p:pic>
      <p:sp>
        <p:nvSpPr>
          <p:cNvPr id="9" name="Rectangle 8"/>
          <p:cNvSpPr/>
          <p:nvPr/>
        </p:nvSpPr>
        <p:spPr>
          <a:xfrm>
            <a:off x="5780313" y="0"/>
            <a:ext cx="41148"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5780313" y="0"/>
            <a:ext cx="41148"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172200" y="2514600"/>
            <a:ext cx="2606040" cy="1600200"/>
          </a:xfrm>
        </p:spPr>
        <p:txBody>
          <a:bodyPr anchor="b"/>
          <a:lstStyle>
            <a:lvl1pPr>
              <a:defRPr sz="2400"/>
            </a:lvl1pPr>
          </a:lstStyle>
          <a:p>
            <a:r>
              <a:rPr lang="ar-SA"/>
              <a:t>انقر لتحرير نمط العنوان الرئيسي</a:t>
            </a:r>
            <a:endParaRPr lang="en-US"/>
          </a:p>
        </p:txBody>
      </p:sp>
      <p:sp>
        <p:nvSpPr>
          <p:cNvPr id="3" name="Picture Placeholder 2"/>
          <p:cNvSpPr>
            <a:spLocks noGrp="1"/>
          </p:cNvSpPr>
          <p:nvPr>
            <p:ph type="pic" idx="1"/>
          </p:nvPr>
        </p:nvSpPr>
        <p:spPr>
          <a:xfrm>
            <a:off x="0" y="1325880"/>
            <a:ext cx="51435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ar-SA"/>
              <a:t>انقر فوق الأيقونة لإضافة صورة</a:t>
            </a:r>
            <a:endParaRPr lang="en-US"/>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60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257036"/>
            <a:ext cx="9144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971550" y="381000"/>
            <a:ext cx="7200900" cy="1143000"/>
          </a:xfrm>
          <a:prstGeom prst="rect">
            <a:avLst/>
          </a:prstGeom>
        </p:spPr>
        <p:txBody>
          <a:bodyPr vert="horz" lIns="91440" tIns="45720" rIns="91440" bIns="45720" rtlCol="0" anchor="b">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417128" y="6419462"/>
            <a:ext cx="1013537" cy="238902"/>
          </a:xfrm>
          <a:prstGeom prst="rect">
            <a:avLst/>
          </a:prstGeom>
        </p:spPr>
        <p:txBody>
          <a:bodyPr vert="horz" lIns="91440" tIns="45720" rIns="91440" bIns="45720" rtlCol="0" anchor="ctr"/>
          <a:lstStyle>
            <a:lvl1pPr algn="r">
              <a:defRPr sz="750">
                <a:solidFill>
                  <a:schemeClr val="tx1"/>
                </a:solidFill>
              </a:defRPr>
            </a:lvl1pPr>
          </a:lstStyle>
          <a:p>
            <a:endParaRPr lang="en-US"/>
          </a:p>
        </p:txBody>
      </p:sp>
      <p:sp>
        <p:nvSpPr>
          <p:cNvPr id="5" name="Footer Placeholder 4"/>
          <p:cNvSpPr>
            <a:spLocks noGrp="1"/>
          </p:cNvSpPr>
          <p:nvPr>
            <p:ph type="ftr" sz="quarter" idx="3"/>
          </p:nvPr>
        </p:nvSpPr>
        <p:spPr>
          <a:xfrm>
            <a:off x="971550" y="6419462"/>
            <a:ext cx="3886200" cy="238902"/>
          </a:xfrm>
          <a:prstGeom prst="rect">
            <a:avLst/>
          </a:prstGeom>
        </p:spPr>
        <p:txBody>
          <a:bodyPr vert="horz" lIns="91440" tIns="45720" rIns="91440" bIns="45720" rtlCol="0" anchor="ctr"/>
          <a:lstStyle>
            <a:lvl1pPr algn="l">
              <a:defRPr sz="750">
                <a:solidFill>
                  <a:schemeClr val="tx1"/>
                </a:solidFill>
              </a:defRPr>
            </a:lvl1pPr>
          </a:lstStyle>
          <a:p>
            <a:endParaRPr lang="en-US" dirty="0"/>
          </a:p>
        </p:txBody>
      </p:sp>
      <p:sp>
        <p:nvSpPr>
          <p:cNvPr id="6" name="Slide Number Placeholder 5"/>
          <p:cNvSpPr>
            <a:spLocks noGrp="1"/>
          </p:cNvSpPr>
          <p:nvPr>
            <p:ph type="sldNum" sz="quarter" idx="4"/>
          </p:nvPr>
        </p:nvSpPr>
        <p:spPr>
          <a:xfrm>
            <a:off x="7648769" y="6419462"/>
            <a:ext cx="523681" cy="238902"/>
          </a:xfrm>
          <a:prstGeom prst="rect">
            <a:avLst/>
          </a:prstGeom>
        </p:spPr>
        <p:txBody>
          <a:bodyPr vert="horz" lIns="91440" tIns="45720" rIns="91440" bIns="45720" rtlCol="0" anchor="ctr"/>
          <a:lstStyle>
            <a:lvl1pPr algn="r">
              <a:defRPr sz="750">
                <a:solidFill>
                  <a:schemeClr val="tx1"/>
                </a:solidFill>
              </a:defRPr>
            </a:lvl1pPr>
          </a:lstStyle>
          <a:p>
            <a:fld id="{E31375A4-56A4-47D6-9801-1991572033F7}" type="slidenum">
              <a:rPr lang="en-US" smtClean="0"/>
              <a:pPr/>
              <a:t>‹#›</a:t>
            </a:fld>
            <a:endParaRPr lang="en-US"/>
          </a:p>
        </p:txBody>
      </p:sp>
      <p:sp>
        <p:nvSpPr>
          <p:cNvPr id="8" name="Rectangle 7"/>
          <p:cNvSpPr/>
          <p:nvPr/>
        </p:nvSpPr>
        <p:spPr>
          <a:xfrm>
            <a:off x="0" y="6257036"/>
            <a:ext cx="9144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1" eaLnBrk="1" latinLnBrk="0" hangingPunct="1">
        <a:lnSpc>
          <a:spcPct val="90000"/>
        </a:lnSpc>
        <a:spcBef>
          <a:spcPct val="0"/>
        </a:spcBef>
        <a:buNone/>
        <a:defRPr sz="24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05740" indent="-171450" algn="r" defTabSz="685800" rtl="1" eaLnBrk="1" latinLnBrk="0" hangingPunct="1">
        <a:lnSpc>
          <a:spcPct val="90000"/>
        </a:lnSpc>
        <a:spcBef>
          <a:spcPts val="1350"/>
        </a:spcBef>
        <a:buClr>
          <a:schemeClr val="accent1"/>
        </a:buClr>
        <a:buFont typeface="Arial" pitchFamily="34" charset="0"/>
        <a:buChar char="•"/>
        <a:defRPr sz="1500" kern="1200">
          <a:solidFill>
            <a:schemeClr val="tx1"/>
          </a:solidFill>
          <a:latin typeface="+mn-lt"/>
          <a:ea typeface="+mn-ea"/>
          <a:cs typeface="+mn-cs"/>
        </a:defRPr>
      </a:lvl1pPr>
      <a:lvl2pPr marL="445770" indent="-171450" algn="r" defTabSz="685800" rtl="1" eaLnBrk="1" latinLnBrk="0" hangingPunct="1">
        <a:lnSpc>
          <a:spcPct val="90000"/>
        </a:lnSpc>
        <a:spcBef>
          <a:spcPts val="750"/>
        </a:spcBef>
        <a:buClr>
          <a:schemeClr val="accent1"/>
        </a:buClr>
        <a:buFont typeface="Arial" pitchFamily="34" charset="0"/>
        <a:buChar char="•"/>
        <a:defRPr sz="1350" kern="1200">
          <a:solidFill>
            <a:schemeClr val="tx1"/>
          </a:solidFill>
          <a:latin typeface="+mn-lt"/>
          <a:ea typeface="+mn-ea"/>
          <a:cs typeface="+mn-cs"/>
        </a:defRPr>
      </a:lvl2pPr>
      <a:lvl3pPr marL="685800" indent="-171450" algn="r" defTabSz="685800" rtl="1" eaLnBrk="1" latinLnBrk="0" hangingPunct="1">
        <a:lnSpc>
          <a:spcPct val="90000"/>
        </a:lnSpc>
        <a:spcBef>
          <a:spcPts val="600"/>
        </a:spcBef>
        <a:buClr>
          <a:schemeClr val="accent1"/>
        </a:buClr>
        <a:buFont typeface="Arial" pitchFamily="34" charset="0"/>
        <a:buChar char="•"/>
        <a:defRPr sz="1200" kern="1200">
          <a:solidFill>
            <a:schemeClr val="tx1"/>
          </a:solidFill>
          <a:latin typeface="+mn-lt"/>
          <a:ea typeface="+mn-ea"/>
          <a:cs typeface="+mn-cs"/>
        </a:defRPr>
      </a:lvl3pPr>
      <a:lvl4pPr marL="925830" indent="-171450" algn="r" defTabSz="685800" rtl="1" eaLnBrk="1" latinLnBrk="0" hangingPunct="1">
        <a:lnSpc>
          <a:spcPct val="90000"/>
        </a:lnSpc>
        <a:spcBef>
          <a:spcPts val="600"/>
        </a:spcBef>
        <a:buClr>
          <a:schemeClr val="accent1"/>
        </a:buClr>
        <a:buFont typeface="Arial" pitchFamily="34" charset="0"/>
        <a:buChar char="•"/>
        <a:defRPr sz="1050" kern="1200">
          <a:solidFill>
            <a:schemeClr val="tx1"/>
          </a:solidFill>
          <a:latin typeface="+mn-lt"/>
          <a:ea typeface="+mn-ea"/>
          <a:cs typeface="+mn-cs"/>
        </a:defRPr>
      </a:lvl4pPr>
      <a:lvl5pPr marL="1165860" indent="-171450" algn="r" defTabSz="685800" rtl="1" eaLnBrk="1" latinLnBrk="0" hangingPunct="1">
        <a:lnSpc>
          <a:spcPct val="90000"/>
        </a:lnSpc>
        <a:spcBef>
          <a:spcPts val="600"/>
        </a:spcBef>
        <a:buClr>
          <a:schemeClr val="accent1"/>
        </a:buClr>
        <a:buFont typeface="Arial" pitchFamily="34" charset="0"/>
        <a:buChar char="•"/>
        <a:defRPr sz="1050" kern="1200">
          <a:solidFill>
            <a:schemeClr val="tx1"/>
          </a:solidFill>
          <a:latin typeface="+mn-lt"/>
          <a:ea typeface="+mn-ea"/>
          <a:cs typeface="+mn-cs"/>
        </a:defRPr>
      </a:lvl5pPr>
      <a:lvl6pPr marL="1371600" indent="-171450" algn="r" defTabSz="685800" rtl="1" eaLnBrk="1" latinLnBrk="0" hangingPunct="1">
        <a:lnSpc>
          <a:spcPct val="90000"/>
        </a:lnSpc>
        <a:spcBef>
          <a:spcPts val="600"/>
        </a:spcBef>
        <a:buClr>
          <a:schemeClr val="accent1"/>
        </a:buClr>
        <a:buFont typeface="Arial" pitchFamily="34" charset="0"/>
        <a:buChar char="•"/>
        <a:defRPr sz="1050" kern="1200">
          <a:solidFill>
            <a:schemeClr val="tx1"/>
          </a:solidFill>
          <a:latin typeface="+mn-lt"/>
          <a:ea typeface="+mn-ea"/>
          <a:cs typeface="+mn-cs"/>
        </a:defRPr>
      </a:lvl6pPr>
      <a:lvl7pPr marL="1577340" indent="-171450" algn="r" defTabSz="685800" rtl="1" eaLnBrk="1" latinLnBrk="0" hangingPunct="1">
        <a:lnSpc>
          <a:spcPct val="90000"/>
        </a:lnSpc>
        <a:spcBef>
          <a:spcPts val="600"/>
        </a:spcBef>
        <a:buClr>
          <a:schemeClr val="accent1"/>
        </a:buClr>
        <a:buFont typeface="Arial" pitchFamily="34" charset="0"/>
        <a:buChar char="•"/>
        <a:defRPr sz="1050" kern="1200">
          <a:solidFill>
            <a:schemeClr val="tx1"/>
          </a:solidFill>
          <a:latin typeface="+mn-lt"/>
          <a:ea typeface="+mn-ea"/>
          <a:cs typeface="+mn-cs"/>
        </a:defRPr>
      </a:lvl7pPr>
      <a:lvl8pPr marL="1783080" indent="-171450" algn="r" defTabSz="685800" rtl="1" eaLnBrk="1" latinLnBrk="0" hangingPunct="1">
        <a:lnSpc>
          <a:spcPct val="90000"/>
        </a:lnSpc>
        <a:spcBef>
          <a:spcPts val="600"/>
        </a:spcBef>
        <a:buClr>
          <a:schemeClr val="accent1"/>
        </a:buClr>
        <a:buFont typeface="Arial" pitchFamily="34" charset="0"/>
        <a:buChar char="•"/>
        <a:defRPr sz="1050" kern="1200">
          <a:solidFill>
            <a:schemeClr val="tx1"/>
          </a:solidFill>
          <a:latin typeface="+mn-lt"/>
          <a:ea typeface="+mn-ea"/>
          <a:cs typeface="+mn-cs"/>
        </a:defRPr>
      </a:lvl8pPr>
      <a:lvl9pPr marL="1988820" indent="-171450" algn="r" defTabSz="685800" rtl="1" eaLnBrk="1" latinLnBrk="0" hangingPunct="1">
        <a:lnSpc>
          <a:spcPct val="90000"/>
        </a:lnSpc>
        <a:spcBef>
          <a:spcPts val="600"/>
        </a:spcBef>
        <a:buClr>
          <a:schemeClr val="accent1"/>
        </a:buClr>
        <a:buFont typeface="Arial" pitchFamily="34" charset="0"/>
        <a:buChar char="•"/>
        <a:defRPr sz="10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F07EC-3F6B-4DED-A7A2-4864E9CEE623}" type="datetimeFigureOut">
              <a:rPr lang="ar-SA" smtClean="0"/>
              <a:t>21/04/39</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1A558-5228-4C81-ABDD-9CDD4D5D94C6}" type="slidenum">
              <a:rPr lang="ar-SA" smtClean="0"/>
              <a:t>‹#›</a:t>
            </a:fld>
            <a:endParaRPr lang="ar-SA"/>
          </a:p>
        </p:txBody>
      </p:sp>
    </p:spTree>
    <p:extLst>
      <p:ext uri="{BB962C8B-B14F-4D97-AF65-F5344CB8AC3E}">
        <p14:creationId xmlns:p14="http://schemas.microsoft.com/office/powerpoint/2010/main" val="684230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13.xml"/><Relationship Id="rId6" Type="http://schemas.openxmlformats.org/officeDocument/2006/relationships/image" Target="../media/image11.jpg"/><Relationship Id="rId11" Type="http://schemas.openxmlformats.org/officeDocument/2006/relationships/image" Target="../media/image16.jpeg"/><Relationship Id="rId5" Type="http://schemas.openxmlformats.org/officeDocument/2006/relationships/image" Target="../media/image10.jpg"/><Relationship Id="rId10" Type="http://schemas.openxmlformats.org/officeDocument/2006/relationships/image" Target="../media/image15.jpeg"/><Relationship Id="rId4" Type="http://schemas.openxmlformats.org/officeDocument/2006/relationships/image" Target="../media/image9.jp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FF2358-4DB0-4D30-BF86-B32A12059D69}"/>
              </a:ext>
            </a:extLst>
          </p:cNvPr>
          <p:cNvSpPr txBox="1">
            <a:spLocks/>
          </p:cNvSpPr>
          <p:nvPr/>
        </p:nvSpPr>
        <p:spPr>
          <a:xfrm>
            <a:off x="808587" y="5092431"/>
            <a:ext cx="7543800" cy="1044028"/>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450"/>
              </a:spcBef>
              <a:spcAft>
                <a:spcPts val="450"/>
              </a:spcAft>
            </a:pPr>
            <a:r>
              <a:rPr lang="ar-SA" sz="3600" b="1" dirty="0">
                <a:latin typeface="Traditional Arabic" panose="02020603050405020304" pitchFamily="18" charset="-78"/>
                <a:cs typeface="Traditional Arabic" panose="02020603050405020304" pitchFamily="18" charset="-78"/>
              </a:rPr>
              <a:t>اعداد</a:t>
            </a:r>
            <a:br>
              <a:rPr lang="ar-SA" sz="3600" b="1" dirty="0">
                <a:latin typeface="Traditional Arabic" panose="02020603050405020304" pitchFamily="18" charset="-78"/>
                <a:cs typeface="Traditional Arabic" panose="02020603050405020304" pitchFamily="18" charset="-78"/>
              </a:rPr>
            </a:br>
            <a:r>
              <a:rPr lang="ar-SA" sz="3600" b="1" dirty="0">
                <a:latin typeface="Traditional Arabic" panose="02020603050405020304" pitchFamily="18" charset="-78"/>
                <a:cs typeface="Traditional Arabic" panose="02020603050405020304" pitchFamily="18" charset="-78"/>
              </a:rPr>
              <a:t>المستشار د. حامد عمر</a:t>
            </a:r>
            <a:r>
              <a:rPr lang="en-US" sz="3600" b="1" dirty="0">
                <a:latin typeface="Traditional Arabic" panose="02020603050405020304" pitchFamily="18" charset="-78"/>
                <a:cs typeface="Traditional Arabic" panose="02020603050405020304" pitchFamily="18" charset="-78"/>
              </a:rPr>
              <a:t> </a:t>
            </a:r>
            <a:r>
              <a:rPr lang="ar-SA" sz="3600" b="1" dirty="0">
                <a:latin typeface="Traditional Arabic" panose="02020603050405020304" pitchFamily="18" charset="-78"/>
                <a:cs typeface="Traditional Arabic" panose="02020603050405020304" pitchFamily="18" charset="-78"/>
              </a:rPr>
              <a:t>كنعان</a:t>
            </a:r>
            <a:endParaRPr lang="en-US" sz="3600" b="1" dirty="0">
              <a:latin typeface="Traditional Arabic" panose="02020603050405020304" pitchFamily="18" charset="-78"/>
              <a:cs typeface="Traditional Arabic" panose="02020603050405020304" pitchFamily="18" charset="-78"/>
            </a:endParaRPr>
          </a:p>
        </p:txBody>
      </p:sp>
      <p:sp>
        <p:nvSpPr>
          <p:cNvPr id="5" name="Title 1">
            <a:extLst>
              <a:ext uri="{FF2B5EF4-FFF2-40B4-BE49-F238E27FC236}">
                <a16:creationId xmlns:a16="http://schemas.microsoft.com/office/drawing/2014/main" id="{A4BD73DF-8864-4496-B13F-10229731B9A5}"/>
              </a:ext>
            </a:extLst>
          </p:cNvPr>
          <p:cNvSpPr txBox="1">
            <a:spLocks/>
          </p:cNvSpPr>
          <p:nvPr/>
        </p:nvSpPr>
        <p:spPr>
          <a:xfrm>
            <a:off x="800100" y="1828800"/>
            <a:ext cx="7879666" cy="782663"/>
          </a:xfrm>
          <a:prstGeom prst="rect">
            <a:avLst/>
          </a:prstGeom>
        </p:spPr>
        <p:txBody>
          <a:bodyPr vert="horz" lIns="68580" tIns="34290" rIns="68580" bIns="34290" rtlCol="0" anchor="b">
            <a:noAutofit/>
          </a:bodyPr>
          <a:lstStyle>
            <a:lvl1pPr algn="l" defTabSz="914400" rtl="1"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pPr algn="ctr">
              <a:lnSpc>
                <a:spcPct val="120000"/>
              </a:lnSpc>
              <a:spcBef>
                <a:spcPts val="450"/>
              </a:spcBef>
              <a:spcAft>
                <a:spcPts val="450"/>
              </a:spcAft>
            </a:pPr>
            <a:r>
              <a:rPr lang="ar-SA" sz="4000" dirty="0">
                <a:effectLst/>
                <a:latin typeface="Traditional Arabic" panose="02020603050405020304" pitchFamily="18" charset="-78"/>
                <a:cs typeface="Traditional Arabic" panose="02020603050405020304" pitchFamily="18" charset="-78"/>
              </a:rPr>
              <a:t>الجودة المدركة؛ أبعادها وأنموذج قياسها في جمعيات القرآن</a:t>
            </a:r>
            <a:endParaRPr lang="en-US" sz="4000" dirty="0">
              <a:effectLst/>
              <a:latin typeface="Traditional Arabic" panose="02020603050405020304" pitchFamily="18" charset="-78"/>
              <a:cs typeface="Traditional Arabic" panose="02020603050405020304" pitchFamily="18" charset="-78"/>
            </a:endParaRPr>
          </a:p>
        </p:txBody>
      </p:sp>
      <p:sp>
        <p:nvSpPr>
          <p:cNvPr id="6" name="Title 1">
            <a:extLst>
              <a:ext uri="{FF2B5EF4-FFF2-40B4-BE49-F238E27FC236}">
                <a16:creationId xmlns:a16="http://schemas.microsoft.com/office/drawing/2014/main" id="{34655F62-C1F2-4F3D-AE22-0E7E5DA66D28}"/>
              </a:ext>
            </a:extLst>
          </p:cNvPr>
          <p:cNvSpPr txBox="1">
            <a:spLocks/>
          </p:cNvSpPr>
          <p:nvPr/>
        </p:nvSpPr>
        <p:spPr>
          <a:xfrm>
            <a:off x="769620" y="3270820"/>
            <a:ext cx="7543800" cy="1176327"/>
          </a:xfrm>
          <a:prstGeom prst="rect">
            <a:avLst/>
          </a:prstGeom>
        </p:spPr>
        <p:txBody>
          <a:bodyPr vert="horz" lIns="68580" tIns="34290" rIns="68580" bIns="34290" rtlCol="0" anchor="b">
            <a:noAutofit/>
          </a:bodyPr>
          <a:lstStyle>
            <a:lvl1pPr algn="l" defTabSz="914400" rtl="1"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pPr algn="ctr">
              <a:lnSpc>
                <a:spcPct val="120000"/>
              </a:lnSpc>
              <a:spcBef>
                <a:spcPts val="450"/>
              </a:spcBef>
              <a:spcAft>
                <a:spcPts val="450"/>
              </a:spcAft>
            </a:pPr>
            <a:r>
              <a:rPr lang="ar-SA" sz="2800" dirty="0">
                <a:solidFill>
                  <a:schemeClr val="accent1">
                    <a:lumMod val="75000"/>
                  </a:schemeClr>
                </a:solidFill>
                <a:effectLst/>
                <a:latin typeface="Traditional Arabic" panose="02020603050405020304" pitchFamily="18" charset="-78"/>
                <a:cs typeface="Traditional Arabic" panose="02020603050405020304" pitchFamily="18" charset="-78"/>
              </a:rPr>
              <a:t>ورقة بحثية مقدمة لملتقى الجودة والتميز في جمعيات القرآن</a:t>
            </a:r>
          </a:p>
          <a:p>
            <a:pPr algn="ctr">
              <a:lnSpc>
                <a:spcPct val="120000"/>
              </a:lnSpc>
              <a:spcBef>
                <a:spcPts val="450"/>
              </a:spcBef>
              <a:spcAft>
                <a:spcPts val="450"/>
              </a:spcAft>
            </a:pPr>
            <a:r>
              <a:rPr lang="ar-SA" sz="2800" dirty="0">
                <a:solidFill>
                  <a:schemeClr val="accent1">
                    <a:lumMod val="75000"/>
                  </a:schemeClr>
                </a:solidFill>
                <a:effectLst/>
                <a:latin typeface="Traditional Arabic" panose="02020603050405020304" pitchFamily="18" charset="-78"/>
                <a:cs typeface="Traditional Arabic" panose="02020603050405020304" pitchFamily="18" charset="-78"/>
              </a:rPr>
              <a:t>المنعقد يوم الأربعاء 1439/4/24ه</a:t>
            </a:r>
            <a:endParaRPr lang="en-US" sz="2800" dirty="0">
              <a:solidFill>
                <a:schemeClr val="accent1">
                  <a:lumMod val="75000"/>
                </a:schemeClr>
              </a:solidFill>
              <a:effectLst/>
              <a:latin typeface="Traditional Arabic" panose="02020603050405020304" pitchFamily="18" charset="-78"/>
              <a:cs typeface="Traditional Arabic" panose="02020603050405020304" pitchFamily="18" charset="-78"/>
            </a:endParaRPr>
          </a:p>
        </p:txBody>
      </p:sp>
      <p:pic>
        <p:nvPicPr>
          <p:cNvPr id="7" name="صورة 6">
            <a:extLst>
              <a:ext uri="{FF2B5EF4-FFF2-40B4-BE49-F238E27FC236}">
                <a16:creationId xmlns:a16="http://schemas.microsoft.com/office/drawing/2014/main" id="{AD111E47-0D51-4C0B-A02F-9E64C22C0D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16" y="1"/>
            <a:ext cx="2053883" cy="1258620"/>
          </a:xfrm>
          <a:prstGeom prst="rect">
            <a:avLst/>
          </a:prstGeom>
          <a:noFill/>
        </p:spPr>
      </p:pic>
      <p:pic>
        <p:nvPicPr>
          <p:cNvPr id="8" name="صورة 7">
            <a:extLst>
              <a:ext uri="{FF2B5EF4-FFF2-40B4-BE49-F238E27FC236}">
                <a16:creationId xmlns:a16="http://schemas.microsoft.com/office/drawing/2014/main" id="{4B582DB1-9020-4661-A202-9F22D48319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8" y="0"/>
            <a:ext cx="2725521" cy="1505243"/>
          </a:xfrm>
          <a:prstGeom prst="rect">
            <a:avLst/>
          </a:prstGeom>
        </p:spPr>
      </p:pic>
    </p:spTree>
    <p:extLst>
      <p:ext uri="{BB962C8B-B14F-4D97-AF65-F5344CB8AC3E}">
        <p14:creationId xmlns:p14="http://schemas.microsoft.com/office/powerpoint/2010/main" val="3749810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108" y="1702195"/>
            <a:ext cx="7200900" cy="691226"/>
          </a:xfrm>
        </p:spPr>
        <p:txBody>
          <a:bodyPr>
            <a:noAutofit/>
          </a:bodyPr>
          <a:lstStyle/>
          <a:p>
            <a:pPr lvl="0" algn="r"/>
            <a:r>
              <a:rPr lang="ar-SA" altLang="ar-SA" sz="4000" cap="none" dirty="0">
                <a:solidFill>
                  <a:srgbClr val="AC4600"/>
                </a:solidFill>
                <a:effectLst/>
                <a:latin typeface="Traditional Arabic" panose="02020603050405020304" pitchFamily="18" charset="-78"/>
                <a:ea typeface="Calibri" pitchFamily="34" charset="0"/>
                <a:cs typeface="Traditional Arabic" panose="02020603050405020304" pitchFamily="18" charset="-78"/>
              </a:rPr>
              <a:t>الأبعاد الخمسة بعد عمليات الدمج</a:t>
            </a:r>
            <a:endParaRPr lang="ar-SA" sz="4000" dirty="0">
              <a:solidFill>
                <a:srgbClr val="AC4600"/>
              </a:solidFill>
              <a:latin typeface="Traditional Arabic" panose="02020603050405020304" pitchFamily="18" charset="-78"/>
              <a:cs typeface="Traditional Arabic" panose="02020603050405020304" pitchFamily="18" charset="-78"/>
            </a:endParaRPr>
          </a:p>
        </p:txBody>
      </p:sp>
      <p:graphicFrame>
        <p:nvGraphicFramePr>
          <p:cNvPr id="5" name="عنصر نائب للمحتوى 4"/>
          <p:cNvGraphicFramePr>
            <a:graphicFrameLocks noGrp="1"/>
          </p:cNvGraphicFramePr>
          <p:nvPr>
            <p:ph sz="half" idx="2"/>
            <p:extLst>
              <p:ext uri="{D42A27DB-BD31-4B8C-83A1-F6EECF244321}">
                <p14:modId xmlns:p14="http://schemas.microsoft.com/office/powerpoint/2010/main" val="2872580008"/>
              </p:ext>
            </p:extLst>
          </p:nvPr>
        </p:nvGraphicFramePr>
        <p:xfrm>
          <a:off x="858131" y="2868111"/>
          <a:ext cx="7657045" cy="2520000"/>
        </p:xfrm>
        <a:graphic>
          <a:graphicData uri="http://schemas.openxmlformats.org/drawingml/2006/table">
            <a:tbl>
              <a:tblPr rtl="1" firstRow="1" firstCol="1" bandRow="1">
                <a:tableStyleId>{C4B1156A-380E-4F78-BDF5-A606A8083BF9}</a:tableStyleId>
              </a:tblPr>
              <a:tblGrid>
                <a:gridCol w="255268">
                  <a:extLst>
                    <a:ext uri="{9D8B030D-6E8A-4147-A177-3AD203B41FA5}">
                      <a16:colId xmlns:a16="http://schemas.microsoft.com/office/drawing/2014/main" val="20000"/>
                    </a:ext>
                  </a:extLst>
                </a:gridCol>
                <a:gridCol w="2478086">
                  <a:extLst>
                    <a:ext uri="{9D8B030D-6E8A-4147-A177-3AD203B41FA5}">
                      <a16:colId xmlns:a16="http://schemas.microsoft.com/office/drawing/2014/main" val="20001"/>
                    </a:ext>
                  </a:extLst>
                </a:gridCol>
                <a:gridCol w="4923691">
                  <a:extLst>
                    <a:ext uri="{9D8B030D-6E8A-4147-A177-3AD203B41FA5}">
                      <a16:colId xmlns:a16="http://schemas.microsoft.com/office/drawing/2014/main" val="20002"/>
                    </a:ext>
                  </a:extLst>
                </a:gridCol>
              </a:tblGrid>
              <a:tr h="358529">
                <a:tc>
                  <a:txBody>
                    <a:bodyPr/>
                    <a:lstStyle/>
                    <a:p>
                      <a:pPr algn="ctr" rtl="1">
                        <a:lnSpc>
                          <a:spcPct val="115000"/>
                        </a:lnSpc>
                        <a:spcBef>
                          <a:spcPts val="200"/>
                        </a:spcBef>
                        <a:spcAft>
                          <a:spcPts val="0"/>
                        </a:spcAft>
                      </a:pPr>
                      <a:r>
                        <a:rPr lang="ar-SA"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a:cs typeface="Times New Roman" panose="02020603050405020304" pitchFamily="18" charset="0"/>
                      </a:endParaRPr>
                    </a:p>
                  </a:txBody>
                  <a:tcPr marL="45481" marR="45481" marT="0" marB="0"/>
                </a:tc>
                <a:tc>
                  <a:txBody>
                    <a:bodyPr/>
                    <a:lstStyle/>
                    <a:p>
                      <a:pPr algn="ctr" rtl="1">
                        <a:lnSpc>
                          <a:spcPct val="115000"/>
                        </a:lnSpc>
                        <a:spcBef>
                          <a:spcPts val="200"/>
                        </a:spcBef>
                        <a:spcAft>
                          <a:spcPts val="0"/>
                        </a:spcAft>
                      </a:pPr>
                      <a:r>
                        <a:rPr lang="ar-SA" sz="1800" dirty="0">
                          <a:effectLst/>
                          <a:latin typeface="Times New Roman" panose="02020603050405020304" pitchFamily="18" charset="0"/>
                          <a:cs typeface="Times New Roman" panose="02020603050405020304" pitchFamily="18" charset="0"/>
                        </a:rPr>
                        <a:t>الأبعاد الخمسة لجودة الخدمة</a:t>
                      </a:r>
                      <a:endParaRPr lang="en-US" sz="1800" dirty="0">
                        <a:effectLst/>
                        <a:latin typeface="Times New Roman" panose="02020603050405020304" pitchFamily="18" charset="0"/>
                        <a:ea typeface="Calibri"/>
                        <a:cs typeface="Times New Roman" panose="02020603050405020304" pitchFamily="18" charset="0"/>
                      </a:endParaRPr>
                    </a:p>
                  </a:txBody>
                  <a:tcPr marL="45481" marR="45481" marT="0" marB="0"/>
                </a:tc>
                <a:tc>
                  <a:txBody>
                    <a:bodyPr/>
                    <a:lstStyle/>
                    <a:p>
                      <a:pPr algn="ctr" rtl="1">
                        <a:lnSpc>
                          <a:spcPct val="115000"/>
                        </a:lnSpc>
                        <a:spcBef>
                          <a:spcPts val="200"/>
                        </a:spcBef>
                        <a:spcAft>
                          <a:spcPts val="0"/>
                        </a:spcAft>
                      </a:pPr>
                      <a:r>
                        <a:rPr lang="ar-SA" sz="1800" dirty="0">
                          <a:effectLst/>
                          <a:latin typeface="Times New Roman" panose="02020603050405020304" pitchFamily="18" charset="0"/>
                          <a:cs typeface="Times New Roman" panose="02020603050405020304" pitchFamily="18" charset="0"/>
                        </a:rPr>
                        <a:t>التعريف</a:t>
                      </a:r>
                      <a:endParaRPr lang="en-US" sz="1800" dirty="0">
                        <a:effectLst/>
                        <a:latin typeface="Times New Roman" panose="02020603050405020304" pitchFamily="18" charset="0"/>
                        <a:ea typeface="Calibri"/>
                        <a:cs typeface="Times New Roman" panose="02020603050405020304" pitchFamily="18" charset="0"/>
                      </a:endParaRPr>
                    </a:p>
                  </a:txBody>
                  <a:tcPr marL="45481" marR="45481" marT="0" marB="0"/>
                </a:tc>
                <a:extLst>
                  <a:ext uri="{0D108BD9-81ED-4DB2-BD59-A6C34878D82A}">
                    <a16:rowId xmlns:a16="http://schemas.microsoft.com/office/drawing/2014/main" val="10000"/>
                  </a:ext>
                </a:extLst>
              </a:tr>
              <a:tr h="423642">
                <a:tc>
                  <a:txBody>
                    <a:bodyPr/>
                    <a:lstStyle/>
                    <a:p>
                      <a:pPr algn="r" rtl="1">
                        <a:lnSpc>
                          <a:spcPct val="115000"/>
                        </a:lnSpc>
                        <a:spcBef>
                          <a:spcPts val="200"/>
                        </a:spcBef>
                        <a:spcAft>
                          <a:spcPts val="0"/>
                        </a:spcAft>
                      </a:pPr>
                      <a:r>
                        <a:rPr lang="ar-SA" sz="1800">
                          <a:effectLst/>
                          <a:latin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Calibri"/>
                        <a:cs typeface="Times New Roman" panose="02020603050405020304" pitchFamily="18" charset="0"/>
                      </a:endParaRPr>
                    </a:p>
                  </a:txBody>
                  <a:tcPr marL="45481" marR="45481" marT="0" marB="0"/>
                </a:tc>
                <a:tc>
                  <a:txBody>
                    <a:bodyPr/>
                    <a:lstStyle/>
                    <a:p>
                      <a:pPr algn="r" rtl="1">
                        <a:lnSpc>
                          <a:spcPct val="115000"/>
                        </a:lnSpc>
                        <a:spcBef>
                          <a:spcPts val="200"/>
                        </a:spcBef>
                        <a:spcAft>
                          <a:spcPts val="0"/>
                        </a:spcAft>
                      </a:pPr>
                      <a:r>
                        <a:rPr lang="ar-SA" sz="1800">
                          <a:effectLst/>
                          <a:latin typeface="Times New Roman" panose="02020603050405020304" pitchFamily="18" charset="0"/>
                          <a:cs typeface="Times New Roman" panose="02020603050405020304" pitchFamily="18" charset="0"/>
                        </a:rPr>
                        <a:t>الملموسية (</a:t>
                      </a:r>
                      <a:r>
                        <a:rPr lang="en-US" sz="1800">
                          <a:effectLst/>
                          <a:latin typeface="Times New Roman" panose="02020603050405020304" pitchFamily="18" charset="0"/>
                          <a:cs typeface="Times New Roman" panose="02020603050405020304" pitchFamily="18" charset="0"/>
                        </a:rPr>
                        <a:t>Tangibles</a:t>
                      </a:r>
                      <a:r>
                        <a:rPr lang="ar-SA" sz="18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a:cs typeface="Times New Roman" panose="02020603050405020304" pitchFamily="18" charset="0"/>
                      </a:endParaRPr>
                    </a:p>
                  </a:txBody>
                  <a:tcPr marL="45481" marR="45481" marT="0" marB="0"/>
                </a:tc>
                <a:tc>
                  <a:txBody>
                    <a:bodyPr/>
                    <a:lstStyle/>
                    <a:p>
                      <a:pPr algn="r" rtl="1">
                        <a:lnSpc>
                          <a:spcPct val="115000"/>
                        </a:lnSpc>
                        <a:spcBef>
                          <a:spcPts val="200"/>
                        </a:spcBef>
                        <a:spcAft>
                          <a:spcPts val="0"/>
                        </a:spcAft>
                      </a:pPr>
                      <a:r>
                        <a:rPr lang="ar-SA" sz="1800" dirty="0">
                          <a:effectLst/>
                          <a:latin typeface="Times New Roman" panose="02020603050405020304" pitchFamily="18" charset="0"/>
                          <a:cs typeface="Times New Roman" panose="02020603050405020304" pitchFamily="18" charset="0"/>
                        </a:rPr>
                        <a:t>مظهر العناصر المادية: التسهيلات المادية، المعدات، مظهر الإفراد.</a:t>
                      </a:r>
                      <a:endParaRPr lang="en-US" sz="1800" dirty="0">
                        <a:effectLst/>
                        <a:latin typeface="Times New Roman" panose="02020603050405020304" pitchFamily="18" charset="0"/>
                        <a:ea typeface="Calibri"/>
                        <a:cs typeface="Times New Roman" panose="02020603050405020304" pitchFamily="18" charset="0"/>
                      </a:endParaRPr>
                    </a:p>
                  </a:txBody>
                  <a:tcPr marL="45481" marR="45481" marT="0" marB="0"/>
                </a:tc>
                <a:extLst>
                  <a:ext uri="{0D108BD9-81ED-4DB2-BD59-A6C34878D82A}">
                    <a16:rowId xmlns:a16="http://schemas.microsoft.com/office/drawing/2014/main" val="10001"/>
                  </a:ext>
                </a:extLst>
              </a:tr>
              <a:tr h="358529">
                <a:tc>
                  <a:txBody>
                    <a:bodyPr/>
                    <a:lstStyle/>
                    <a:p>
                      <a:pPr algn="r" rtl="1">
                        <a:lnSpc>
                          <a:spcPct val="115000"/>
                        </a:lnSpc>
                        <a:spcBef>
                          <a:spcPts val="200"/>
                        </a:spcBef>
                        <a:spcAft>
                          <a:spcPts val="0"/>
                        </a:spcAft>
                      </a:pPr>
                      <a:r>
                        <a:rPr lang="ar-SA" sz="1800">
                          <a:effectLst/>
                          <a:latin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Calibri"/>
                        <a:cs typeface="Times New Roman" panose="02020603050405020304" pitchFamily="18" charset="0"/>
                      </a:endParaRPr>
                    </a:p>
                  </a:txBody>
                  <a:tcPr marL="45481" marR="45481" marT="0" marB="0"/>
                </a:tc>
                <a:tc>
                  <a:txBody>
                    <a:bodyPr/>
                    <a:lstStyle/>
                    <a:p>
                      <a:pPr algn="r" rtl="1">
                        <a:lnSpc>
                          <a:spcPct val="115000"/>
                        </a:lnSpc>
                        <a:spcBef>
                          <a:spcPts val="200"/>
                        </a:spcBef>
                        <a:spcAft>
                          <a:spcPts val="0"/>
                        </a:spcAft>
                      </a:pPr>
                      <a:r>
                        <a:rPr lang="ar-SA" sz="1800" dirty="0">
                          <a:effectLst/>
                          <a:latin typeface="Times New Roman" panose="02020603050405020304" pitchFamily="18" charset="0"/>
                          <a:cs typeface="Times New Roman" panose="02020603050405020304" pitchFamily="18" charset="0"/>
                        </a:rPr>
                        <a:t>الاعتمادية (</a:t>
                      </a:r>
                      <a:r>
                        <a:rPr lang="en-US" sz="1800" dirty="0">
                          <a:effectLst/>
                          <a:latin typeface="Times New Roman" panose="02020603050405020304" pitchFamily="18" charset="0"/>
                          <a:cs typeface="Times New Roman" panose="02020603050405020304" pitchFamily="18" charset="0"/>
                        </a:rPr>
                        <a:t>Reliability</a:t>
                      </a:r>
                      <a:r>
                        <a:rPr lang="ar-SA"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a:cs typeface="Times New Roman" panose="02020603050405020304" pitchFamily="18" charset="0"/>
                      </a:endParaRPr>
                    </a:p>
                  </a:txBody>
                  <a:tcPr marL="45481" marR="45481" marT="0" marB="0"/>
                </a:tc>
                <a:tc>
                  <a:txBody>
                    <a:bodyPr/>
                    <a:lstStyle/>
                    <a:p>
                      <a:pPr algn="r" rtl="1">
                        <a:lnSpc>
                          <a:spcPct val="115000"/>
                        </a:lnSpc>
                        <a:spcBef>
                          <a:spcPts val="200"/>
                        </a:spcBef>
                        <a:spcAft>
                          <a:spcPts val="0"/>
                        </a:spcAft>
                      </a:pPr>
                      <a:r>
                        <a:rPr lang="ar-SA" sz="1800">
                          <a:effectLst/>
                          <a:latin typeface="Times New Roman" panose="02020603050405020304" pitchFamily="18" charset="0"/>
                          <a:cs typeface="Times New Roman" panose="02020603050405020304" pitchFamily="18" charset="0"/>
                        </a:rPr>
                        <a:t>القدرة على انجاز الخدمة بالجدارة  والدقة الموعودة.</a:t>
                      </a:r>
                      <a:endParaRPr lang="en-US" sz="1800">
                        <a:effectLst/>
                        <a:latin typeface="Times New Roman" panose="02020603050405020304" pitchFamily="18" charset="0"/>
                        <a:ea typeface="Calibri"/>
                        <a:cs typeface="Times New Roman" panose="02020603050405020304" pitchFamily="18" charset="0"/>
                      </a:endParaRPr>
                    </a:p>
                  </a:txBody>
                  <a:tcPr marL="45481" marR="45481" marT="0" marB="0"/>
                </a:tc>
                <a:extLst>
                  <a:ext uri="{0D108BD9-81ED-4DB2-BD59-A6C34878D82A}">
                    <a16:rowId xmlns:a16="http://schemas.microsoft.com/office/drawing/2014/main" val="10002"/>
                  </a:ext>
                </a:extLst>
              </a:tr>
              <a:tr h="433496">
                <a:tc>
                  <a:txBody>
                    <a:bodyPr/>
                    <a:lstStyle/>
                    <a:p>
                      <a:pPr algn="r" rtl="1">
                        <a:lnSpc>
                          <a:spcPct val="115000"/>
                        </a:lnSpc>
                        <a:spcBef>
                          <a:spcPts val="200"/>
                        </a:spcBef>
                        <a:spcAft>
                          <a:spcPts val="0"/>
                        </a:spcAft>
                      </a:pPr>
                      <a:r>
                        <a:rPr lang="ar-SA" sz="18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Calibri"/>
                        <a:cs typeface="Times New Roman" panose="02020603050405020304" pitchFamily="18" charset="0"/>
                      </a:endParaRPr>
                    </a:p>
                  </a:txBody>
                  <a:tcPr marL="45481" marR="45481" marT="0" marB="0"/>
                </a:tc>
                <a:tc>
                  <a:txBody>
                    <a:bodyPr/>
                    <a:lstStyle/>
                    <a:p>
                      <a:pPr algn="r" rtl="1">
                        <a:lnSpc>
                          <a:spcPct val="115000"/>
                        </a:lnSpc>
                        <a:spcBef>
                          <a:spcPts val="200"/>
                        </a:spcBef>
                        <a:spcAft>
                          <a:spcPts val="0"/>
                        </a:spcAft>
                      </a:pPr>
                      <a:r>
                        <a:rPr lang="ar-SA" sz="1800">
                          <a:effectLst/>
                          <a:latin typeface="Times New Roman" panose="02020603050405020304" pitchFamily="18" charset="0"/>
                          <a:cs typeface="Times New Roman" panose="02020603050405020304" pitchFamily="18" charset="0"/>
                        </a:rPr>
                        <a:t>الاستجابة (</a:t>
                      </a:r>
                      <a:r>
                        <a:rPr lang="en-US" sz="1800">
                          <a:effectLst/>
                          <a:latin typeface="Times New Roman" panose="02020603050405020304" pitchFamily="18" charset="0"/>
                          <a:cs typeface="Times New Roman" panose="02020603050405020304" pitchFamily="18" charset="0"/>
                        </a:rPr>
                        <a:t>Responsiveness</a:t>
                      </a:r>
                      <a:r>
                        <a:rPr lang="ar-SA" sz="18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a:cs typeface="Times New Roman" panose="02020603050405020304" pitchFamily="18" charset="0"/>
                      </a:endParaRPr>
                    </a:p>
                  </a:txBody>
                  <a:tcPr marL="45481" marR="45481" marT="0" marB="0"/>
                </a:tc>
                <a:tc>
                  <a:txBody>
                    <a:bodyPr/>
                    <a:lstStyle/>
                    <a:p>
                      <a:pPr algn="r" rtl="1">
                        <a:lnSpc>
                          <a:spcPct val="115000"/>
                        </a:lnSpc>
                        <a:spcBef>
                          <a:spcPts val="200"/>
                        </a:spcBef>
                        <a:spcAft>
                          <a:spcPts val="0"/>
                        </a:spcAft>
                      </a:pPr>
                      <a:r>
                        <a:rPr lang="ar-SA" sz="1800">
                          <a:effectLst/>
                          <a:latin typeface="Times New Roman" panose="02020603050405020304" pitchFamily="18" charset="0"/>
                          <a:cs typeface="Times New Roman" panose="02020603050405020304" pitchFamily="18" charset="0"/>
                        </a:rPr>
                        <a:t>الرغبة في مساعدة المستهلكين وتقديم خدمة فورية.</a:t>
                      </a:r>
                      <a:endParaRPr lang="en-US" sz="1800">
                        <a:effectLst/>
                        <a:latin typeface="Times New Roman" panose="02020603050405020304" pitchFamily="18" charset="0"/>
                        <a:ea typeface="Calibri"/>
                        <a:cs typeface="Times New Roman" panose="02020603050405020304" pitchFamily="18" charset="0"/>
                      </a:endParaRPr>
                    </a:p>
                  </a:txBody>
                  <a:tcPr marL="45481" marR="45481" marT="0" marB="0"/>
                </a:tc>
                <a:extLst>
                  <a:ext uri="{0D108BD9-81ED-4DB2-BD59-A6C34878D82A}">
                    <a16:rowId xmlns:a16="http://schemas.microsoft.com/office/drawing/2014/main" val="10003"/>
                  </a:ext>
                </a:extLst>
              </a:tr>
              <a:tr h="502459">
                <a:tc>
                  <a:txBody>
                    <a:bodyPr/>
                    <a:lstStyle/>
                    <a:p>
                      <a:pPr algn="r" rtl="1">
                        <a:lnSpc>
                          <a:spcPct val="115000"/>
                        </a:lnSpc>
                        <a:spcBef>
                          <a:spcPts val="200"/>
                        </a:spcBef>
                        <a:spcAft>
                          <a:spcPts val="0"/>
                        </a:spcAft>
                      </a:pPr>
                      <a:r>
                        <a:rPr lang="ar-SA" sz="1800">
                          <a:effectLst/>
                          <a:latin typeface="Times New Roman" panose="02020603050405020304" pitchFamily="18" charset="0"/>
                          <a:cs typeface="Times New Roman" panose="02020603050405020304" pitchFamily="18" charset="0"/>
                        </a:rPr>
                        <a:t>4</a:t>
                      </a:r>
                      <a:endParaRPr lang="en-US" sz="1800">
                        <a:effectLst/>
                        <a:latin typeface="Times New Roman" panose="02020603050405020304" pitchFamily="18" charset="0"/>
                        <a:ea typeface="Calibri"/>
                        <a:cs typeface="Times New Roman" panose="02020603050405020304" pitchFamily="18" charset="0"/>
                      </a:endParaRPr>
                    </a:p>
                  </a:txBody>
                  <a:tcPr marL="45481" marR="45481" marT="0" marB="0"/>
                </a:tc>
                <a:tc>
                  <a:txBody>
                    <a:bodyPr/>
                    <a:lstStyle/>
                    <a:p>
                      <a:pPr algn="r" rtl="1">
                        <a:lnSpc>
                          <a:spcPct val="115000"/>
                        </a:lnSpc>
                        <a:spcBef>
                          <a:spcPts val="200"/>
                        </a:spcBef>
                        <a:spcAft>
                          <a:spcPts val="0"/>
                        </a:spcAft>
                      </a:pPr>
                      <a:r>
                        <a:rPr lang="ar-SA" sz="1800" dirty="0">
                          <a:effectLst/>
                          <a:latin typeface="Times New Roman" panose="02020603050405020304" pitchFamily="18" charset="0"/>
                          <a:cs typeface="Times New Roman" panose="02020603050405020304" pitchFamily="18" charset="0"/>
                        </a:rPr>
                        <a:t>الموثوقية (</a:t>
                      </a:r>
                      <a:r>
                        <a:rPr lang="en-US" sz="1800" dirty="0">
                          <a:effectLst/>
                          <a:latin typeface="Times New Roman" panose="02020603050405020304" pitchFamily="18" charset="0"/>
                          <a:cs typeface="Times New Roman" panose="02020603050405020304" pitchFamily="18" charset="0"/>
                        </a:rPr>
                        <a:t>Assurance</a:t>
                      </a:r>
                      <a:r>
                        <a:rPr lang="ar-SA"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a:cs typeface="Times New Roman" panose="02020603050405020304" pitchFamily="18" charset="0"/>
                      </a:endParaRPr>
                    </a:p>
                  </a:txBody>
                  <a:tcPr marL="45481" marR="45481" marT="0" marB="0"/>
                </a:tc>
                <a:tc>
                  <a:txBody>
                    <a:bodyPr/>
                    <a:lstStyle/>
                    <a:p>
                      <a:pPr algn="r" rtl="1">
                        <a:lnSpc>
                          <a:spcPct val="115000"/>
                        </a:lnSpc>
                        <a:spcBef>
                          <a:spcPts val="200"/>
                        </a:spcBef>
                        <a:spcAft>
                          <a:spcPts val="0"/>
                        </a:spcAft>
                      </a:pPr>
                      <a:r>
                        <a:rPr lang="ar-SA" sz="1800">
                          <a:effectLst/>
                          <a:latin typeface="Times New Roman" panose="02020603050405020304" pitchFamily="18" charset="0"/>
                          <a:cs typeface="Times New Roman" panose="02020603050405020304" pitchFamily="18" charset="0"/>
                        </a:rPr>
                        <a:t>الأهلية واللياقة للعاملين وقدرتهم على كسب الثقة والائتمان.</a:t>
                      </a:r>
                      <a:endParaRPr lang="en-US" sz="1800">
                        <a:effectLst/>
                        <a:latin typeface="Times New Roman" panose="02020603050405020304" pitchFamily="18" charset="0"/>
                        <a:ea typeface="Calibri"/>
                        <a:cs typeface="Times New Roman" panose="02020603050405020304" pitchFamily="18" charset="0"/>
                      </a:endParaRPr>
                    </a:p>
                  </a:txBody>
                  <a:tcPr marL="45481" marR="45481" marT="0" marB="0"/>
                </a:tc>
                <a:extLst>
                  <a:ext uri="{0D108BD9-81ED-4DB2-BD59-A6C34878D82A}">
                    <a16:rowId xmlns:a16="http://schemas.microsoft.com/office/drawing/2014/main" val="10004"/>
                  </a:ext>
                </a:extLst>
              </a:tr>
              <a:tr h="443345">
                <a:tc>
                  <a:txBody>
                    <a:bodyPr/>
                    <a:lstStyle/>
                    <a:p>
                      <a:pPr algn="r" rtl="1">
                        <a:lnSpc>
                          <a:spcPct val="115000"/>
                        </a:lnSpc>
                        <a:spcBef>
                          <a:spcPts val="200"/>
                        </a:spcBef>
                        <a:spcAft>
                          <a:spcPts val="0"/>
                        </a:spcAft>
                      </a:pPr>
                      <a:r>
                        <a:rPr lang="ar-SA" sz="1800">
                          <a:effectLst/>
                          <a:latin typeface="Times New Roman" panose="02020603050405020304" pitchFamily="18" charset="0"/>
                          <a:cs typeface="Times New Roman" panose="02020603050405020304" pitchFamily="18" charset="0"/>
                        </a:rPr>
                        <a:t>5</a:t>
                      </a:r>
                      <a:endParaRPr lang="en-US" sz="1800">
                        <a:effectLst/>
                        <a:latin typeface="Times New Roman" panose="02020603050405020304" pitchFamily="18" charset="0"/>
                        <a:ea typeface="Calibri"/>
                        <a:cs typeface="Times New Roman" panose="02020603050405020304" pitchFamily="18" charset="0"/>
                      </a:endParaRPr>
                    </a:p>
                  </a:txBody>
                  <a:tcPr marL="45481" marR="45481" marT="0" marB="0"/>
                </a:tc>
                <a:tc>
                  <a:txBody>
                    <a:bodyPr/>
                    <a:lstStyle/>
                    <a:p>
                      <a:pPr algn="r" rtl="1">
                        <a:lnSpc>
                          <a:spcPct val="115000"/>
                        </a:lnSpc>
                        <a:spcBef>
                          <a:spcPts val="200"/>
                        </a:spcBef>
                        <a:spcAft>
                          <a:spcPts val="0"/>
                        </a:spcAft>
                      </a:pPr>
                      <a:r>
                        <a:rPr lang="ar-SA" sz="1800" dirty="0">
                          <a:effectLst/>
                          <a:latin typeface="Times New Roman" panose="02020603050405020304" pitchFamily="18" charset="0"/>
                          <a:cs typeface="Times New Roman" panose="02020603050405020304" pitchFamily="18" charset="0"/>
                        </a:rPr>
                        <a:t>التعاطف  (</a:t>
                      </a:r>
                      <a:r>
                        <a:rPr lang="en-US" sz="1800" dirty="0">
                          <a:effectLst/>
                          <a:latin typeface="Times New Roman" panose="02020603050405020304" pitchFamily="18" charset="0"/>
                          <a:cs typeface="Times New Roman" panose="02020603050405020304" pitchFamily="18" charset="0"/>
                        </a:rPr>
                        <a:t>Empathy</a:t>
                      </a:r>
                      <a:r>
                        <a:rPr lang="ar-SA"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a:cs typeface="Times New Roman" panose="02020603050405020304" pitchFamily="18" charset="0"/>
                      </a:endParaRPr>
                    </a:p>
                  </a:txBody>
                  <a:tcPr marL="45481" marR="45481" marT="0" marB="0"/>
                </a:tc>
                <a:tc>
                  <a:txBody>
                    <a:bodyPr/>
                    <a:lstStyle/>
                    <a:p>
                      <a:pPr algn="r" rtl="1">
                        <a:lnSpc>
                          <a:spcPct val="115000"/>
                        </a:lnSpc>
                        <a:spcBef>
                          <a:spcPts val="200"/>
                        </a:spcBef>
                        <a:spcAft>
                          <a:spcPts val="0"/>
                        </a:spcAft>
                      </a:pPr>
                      <a:r>
                        <a:rPr lang="ar-SA" sz="1800" dirty="0">
                          <a:effectLst/>
                          <a:latin typeface="Times New Roman" panose="02020603050405020304" pitchFamily="18" charset="0"/>
                          <a:cs typeface="Times New Roman" panose="02020603050405020304" pitchFamily="18" charset="0"/>
                        </a:rPr>
                        <a:t>العناية والانتباه الشخصي الذي تمنحه المنظمة لمستهلكيها.</a:t>
                      </a:r>
                      <a:endParaRPr lang="en-US" sz="1800" dirty="0">
                        <a:effectLst/>
                        <a:latin typeface="Times New Roman" panose="02020603050405020304" pitchFamily="18" charset="0"/>
                        <a:ea typeface="Calibri"/>
                        <a:cs typeface="Times New Roman" panose="02020603050405020304" pitchFamily="18" charset="0"/>
                      </a:endParaRPr>
                    </a:p>
                  </a:txBody>
                  <a:tcPr marL="45481" marR="45481" marT="0" marB="0"/>
                </a:tc>
                <a:extLst>
                  <a:ext uri="{0D108BD9-81ED-4DB2-BD59-A6C34878D82A}">
                    <a16:rowId xmlns:a16="http://schemas.microsoft.com/office/drawing/2014/main" val="10005"/>
                  </a:ext>
                </a:extLst>
              </a:tr>
            </a:tbl>
          </a:graphicData>
        </a:graphic>
      </p:graphicFrame>
      <p:sp>
        <p:nvSpPr>
          <p:cNvPr id="6" name="Rectangle 1"/>
          <p:cNvSpPr>
            <a:spLocks noChangeArrowheads="1"/>
          </p:cNvSpPr>
          <p:nvPr/>
        </p:nvSpPr>
        <p:spPr bwMode="auto">
          <a:xfrm>
            <a:off x="852363" y="5398900"/>
            <a:ext cx="7328490"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ar-SA" sz="1600" dirty="0">
                <a:latin typeface="Traditional Arabic" panose="02020603050405020304" pitchFamily="18" charset="-78"/>
                <a:ea typeface="Calibri" pitchFamily="34" charset="0"/>
                <a:cs typeface="Traditional Arabic" panose="02020603050405020304" pitchFamily="18" charset="-78"/>
              </a:rPr>
              <a:t>Parasuraman, A., Zeithaml, V., &amp; Berry, L. (1988). SERVQUAL: A multi-item scale for measuring</a:t>
            </a:r>
            <a:r>
              <a:rPr lang="en-US" altLang="ar-SA" sz="1600" dirty="0">
                <a:latin typeface="Traditional Arabic" panose="02020603050405020304" pitchFamily="18" charset="-78"/>
                <a:cs typeface="Traditional Arabic" panose="02020603050405020304" pitchFamily="18" charset="-78"/>
              </a:rPr>
              <a:t> </a:t>
            </a:r>
            <a:r>
              <a:rPr lang="en-US" altLang="ar-SA" sz="1600" dirty="0">
                <a:latin typeface="Traditional Arabic" panose="02020603050405020304" pitchFamily="18" charset="-78"/>
                <a:ea typeface="Calibri" pitchFamily="34" charset="0"/>
                <a:cs typeface="Traditional Arabic" panose="02020603050405020304" pitchFamily="18" charset="-78"/>
              </a:rPr>
              <a:t>customer perceptions of service quality. </a:t>
            </a:r>
            <a:r>
              <a:rPr lang="en-US" altLang="ar-SA" sz="1600" i="1" dirty="0">
                <a:latin typeface="Traditional Arabic" panose="02020603050405020304" pitchFamily="18" charset="-78"/>
                <a:ea typeface="Calibri" pitchFamily="34" charset="0"/>
                <a:cs typeface="Traditional Arabic" panose="02020603050405020304" pitchFamily="18" charset="-78"/>
              </a:rPr>
              <a:t>Journal of Retailing</a:t>
            </a:r>
            <a:r>
              <a:rPr lang="en-US" altLang="ar-SA" sz="1600" dirty="0">
                <a:latin typeface="Traditional Arabic" panose="02020603050405020304" pitchFamily="18" charset="-78"/>
                <a:ea typeface="Calibri" pitchFamily="34" charset="0"/>
                <a:cs typeface="Traditional Arabic" panose="02020603050405020304" pitchFamily="18" charset="-78"/>
              </a:rPr>
              <a:t>, </a:t>
            </a:r>
            <a:r>
              <a:rPr lang="en-US" altLang="ar-SA" sz="1600" i="1" dirty="0">
                <a:latin typeface="Traditional Arabic" panose="02020603050405020304" pitchFamily="18" charset="-78"/>
                <a:ea typeface="Calibri" pitchFamily="34" charset="0"/>
                <a:cs typeface="Traditional Arabic" panose="02020603050405020304" pitchFamily="18" charset="-78"/>
              </a:rPr>
              <a:t>64</a:t>
            </a:r>
            <a:r>
              <a:rPr lang="en-US" altLang="ar-SA" sz="1600" dirty="0">
                <a:latin typeface="Traditional Arabic" panose="02020603050405020304" pitchFamily="18" charset="-78"/>
                <a:ea typeface="Calibri" pitchFamily="34" charset="0"/>
                <a:cs typeface="Traditional Arabic" panose="02020603050405020304" pitchFamily="18" charset="-78"/>
              </a:rPr>
              <a:t>(1), 12-40.</a:t>
            </a:r>
            <a:endParaRPr lang="en-US" altLang="ar-SA" sz="1600" dirty="0">
              <a:latin typeface="Traditional Arabic" panose="02020603050405020304" pitchFamily="18" charset="-78"/>
              <a:cs typeface="Traditional Arabic" panose="02020603050405020304" pitchFamily="18" charset="-78"/>
            </a:endParaRPr>
          </a:p>
        </p:txBody>
      </p:sp>
      <p:pic>
        <p:nvPicPr>
          <p:cNvPr id="7" name="صورة 6">
            <a:extLst>
              <a:ext uri="{FF2B5EF4-FFF2-40B4-BE49-F238E27FC236}">
                <a16:creationId xmlns:a16="http://schemas.microsoft.com/office/drawing/2014/main" id="{04BC9BB5-E73B-4524-A79A-F5F31F9AE1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16" y="1"/>
            <a:ext cx="2053883" cy="1258620"/>
          </a:xfrm>
          <a:prstGeom prst="rect">
            <a:avLst/>
          </a:prstGeom>
          <a:noFill/>
        </p:spPr>
      </p:pic>
      <p:pic>
        <p:nvPicPr>
          <p:cNvPr id="8" name="صورة 7">
            <a:extLst>
              <a:ext uri="{FF2B5EF4-FFF2-40B4-BE49-F238E27FC236}">
                <a16:creationId xmlns:a16="http://schemas.microsoft.com/office/drawing/2014/main" id="{4CE52090-54B5-47DB-9EA6-FD1C35F2D6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9" y="0"/>
            <a:ext cx="2278966" cy="1258621"/>
          </a:xfrm>
          <a:prstGeom prst="rect">
            <a:avLst/>
          </a:prstGeom>
        </p:spPr>
      </p:pic>
      <p:sp>
        <p:nvSpPr>
          <p:cNvPr id="9" name="مستطيل 8">
            <a:extLst>
              <a:ext uri="{FF2B5EF4-FFF2-40B4-BE49-F238E27FC236}">
                <a16:creationId xmlns:a16="http://schemas.microsoft.com/office/drawing/2014/main" id="{C4F3A8E1-0249-49A9-8C5F-5EE5FF5B7C7E}"/>
              </a:ext>
            </a:extLst>
          </p:cNvPr>
          <p:cNvSpPr/>
          <p:nvPr/>
        </p:nvSpPr>
        <p:spPr>
          <a:xfrm>
            <a:off x="725542" y="6439707"/>
            <a:ext cx="2042546" cy="400110"/>
          </a:xfrm>
          <a:prstGeom prst="rect">
            <a:avLst/>
          </a:prstGeom>
        </p:spPr>
        <p:txBody>
          <a:bodyPr wrap="none">
            <a:spAutoFit/>
          </a:bodyPr>
          <a:lstStyle/>
          <a:p>
            <a:pPr algn="ctr"/>
            <a:r>
              <a:rPr lang="en-US" sz="2000" b="1" dirty="0">
                <a:latin typeface="Traditional Arabic" panose="02020603050405020304" pitchFamily="18" charset="-78"/>
                <a:cs typeface="Traditional Arabic" panose="02020603050405020304" pitchFamily="18" charset="-78"/>
              </a:rPr>
              <a:t>00966 535284473</a:t>
            </a:r>
            <a:endParaRPr lang="ar-SA" sz="2000" b="1" dirty="0">
              <a:latin typeface="Traditional Arabic" panose="02020603050405020304" pitchFamily="18" charset="-78"/>
              <a:cs typeface="Traditional Arabic" panose="02020603050405020304" pitchFamily="18" charset="-78"/>
            </a:endParaRPr>
          </a:p>
        </p:txBody>
      </p:sp>
      <p:pic>
        <p:nvPicPr>
          <p:cNvPr id="10" name="صورة 9">
            <a:extLst>
              <a:ext uri="{FF2B5EF4-FFF2-40B4-BE49-F238E27FC236}">
                <a16:creationId xmlns:a16="http://schemas.microsoft.com/office/drawing/2014/main" id="{F24B2FB9-52C1-487A-B677-999849183E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18" y="6399612"/>
            <a:ext cx="372360" cy="372360"/>
          </a:xfrm>
          <a:prstGeom prst="rect">
            <a:avLst/>
          </a:prstGeom>
        </p:spPr>
      </p:pic>
      <p:pic>
        <p:nvPicPr>
          <p:cNvPr id="11" name="صورة 10">
            <a:extLst>
              <a:ext uri="{FF2B5EF4-FFF2-40B4-BE49-F238E27FC236}">
                <a16:creationId xmlns:a16="http://schemas.microsoft.com/office/drawing/2014/main" id="{2456E0FF-3D36-4D18-AA12-8AE85E79AD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23" y="6384832"/>
            <a:ext cx="167263" cy="372359"/>
          </a:xfrm>
          <a:prstGeom prst="rect">
            <a:avLst/>
          </a:prstGeom>
        </p:spPr>
      </p:pic>
      <p:pic>
        <p:nvPicPr>
          <p:cNvPr id="12" name="صورة 11">
            <a:extLst>
              <a:ext uri="{FF2B5EF4-FFF2-40B4-BE49-F238E27FC236}">
                <a16:creationId xmlns:a16="http://schemas.microsoft.com/office/drawing/2014/main" id="{5FD079D6-7BD0-4CA4-96C8-AA685BE8F0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9788" y="6379320"/>
            <a:ext cx="568617" cy="369332"/>
          </a:xfrm>
          <a:prstGeom prst="rect">
            <a:avLst/>
          </a:prstGeom>
        </p:spPr>
      </p:pic>
      <p:sp>
        <p:nvSpPr>
          <p:cNvPr id="13" name="مستطيل 12">
            <a:extLst>
              <a:ext uri="{FF2B5EF4-FFF2-40B4-BE49-F238E27FC236}">
                <a16:creationId xmlns:a16="http://schemas.microsoft.com/office/drawing/2014/main" id="{25261724-3F91-4E9D-A641-2F930EDAD78A}"/>
              </a:ext>
            </a:extLst>
          </p:cNvPr>
          <p:cNvSpPr/>
          <p:nvPr/>
        </p:nvSpPr>
        <p:spPr>
          <a:xfrm>
            <a:off x="3601331" y="6401239"/>
            <a:ext cx="3276998" cy="400110"/>
          </a:xfrm>
          <a:prstGeom prst="rect">
            <a:avLst/>
          </a:prstGeom>
        </p:spPr>
        <p:txBody>
          <a:bodyPr wrap="square">
            <a:spAutoFit/>
          </a:bodyPr>
          <a:lstStyle/>
          <a:p>
            <a:pPr algn="ctr"/>
            <a:r>
              <a:rPr lang="en-GB" sz="2000" b="1" dirty="0">
                <a:latin typeface="Traditional Arabic" panose="02020603050405020304" pitchFamily="18" charset="-78"/>
                <a:cs typeface="Traditional Arabic" panose="02020603050405020304" pitchFamily="18" charset="-78"/>
              </a:rPr>
              <a:t>hamed.kanan@gmail.com </a:t>
            </a:r>
          </a:p>
        </p:txBody>
      </p:sp>
      <p:sp>
        <p:nvSpPr>
          <p:cNvPr id="14" name="مستطيل 13">
            <a:extLst>
              <a:ext uri="{FF2B5EF4-FFF2-40B4-BE49-F238E27FC236}">
                <a16:creationId xmlns:a16="http://schemas.microsoft.com/office/drawing/2014/main" id="{75FFAF8B-DE09-4F3A-A488-714F822FD749}"/>
              </a:ext>
            </a:extLst>
          </p:cNvPr>
          <p:cNvSpPr/>
          <p:nvPr/>
        </p:nvSpPr>
        <p:spPr>
          <a:xfrm>
            <a:off x="6995267" y="6297022"/>
            <a:ext cx="2138727" cy="523220"/>
          </a:xfrm>
          <a:prstGeom prst="rect">
            <a:avLst/>
          </a:prstGeom>
        </p:spPr>
        <p:txBody>
          <a:bodyPr wrap="none">
            <a:spAutoFit/>
          </a:bodyPr>
          <a:lstStyle/>
          <a:p>
            <a:pPr algn="r" rtl="1"/>
            <a:r>
              <a:rPr lang="ar-SA" sz="2800" dirty="0">
                <a:latin typeface="Traditional Arabic" panose="02020603050405020304" pitchFamily="18" charset="-78"/>
                <a:cs typeface="Traditional Arabic" panose="02020603050405020304" pitchFamily="18" charset="-78"/>
              </a:rPr>
              <a:t>د. حامد عمر كنعان </a:t>
            </a:r>
            <a:endParaRPr lang="ar-SA" sz="2800" dirty="0"/>
          </a:p>
        </p:txBody>
      </p:sp>
    </p:spTree>
    <p:extLst>
      <p:ext uri="{BB962C8B-B14F-4D97-AF65-F5344CB8AC3E}">
        <p14:creationId xmlns:p14="http://schemas.microsoft.com/office/powerpoint/2010/main" val="46590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1550" y="3044493"/>
            <a:ext cx="7200900" cy="543911"/>
          </a:xfrm>
        </p:spPr>
        <p:txBody>
          <a:bodyPr>
            <a:noAutofit/>
          </a:bodyPr>
          <a:lstStyle/>
          <a:p>
            <a:pPr algn="ctr"/>
            <a:r>
              <a:rPr lang="ar-SA" sz="4000" dirty="0">
                <a:effectLst/>
                <a:latin typeface="Traditional Arabic" panose="02020603050405020304" pitchFamily="18" charset="-78"/>
                <a:ea typeface="Calibri"/>
                <a:cs typeface="Traditional Arabic" panose="02020603050405020304" pitchFamily="18" charset="-78"/>
              </a:rPr>
              <a:t>مقاييس جودة الخدمة المدركة</a:t>
            </a:r>
            <a:endParaRPr lang="ar-SA" sz="4000" dirty="0">
              <a:latin typeface="Traditional Arabic" panose="02020603050405020304" pitchFamily="18" charset="-78"/>
              <a:cs typeface="Traditional Arabic" panose="02020603050405020304" pitchFamily="18" charset="-78"/>
            </a:endParaRPr>
          </a:p>
        </p:txBody>
      </p:sp>
      <p:pic>
        <p:nvPicPr>
          <p:cNvPr id="3" name="صورة 2">
            <a:extLst>
              <a:ext uri="{FF2B5EF4-FFF2-40B4-BE49-F238E27FC236}">
                <a16:creationId xmlns:a16="http://schemas.microsoft.com/office/drawing/2014/main" id="{66B8050F-1C52-4796-ABDD-A8BD89D7D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16" y="1"/>
            <a:ext cx="2053883" cy="1258620"/>
          </a:xfrm>
          <a:prstGeom prst="rect">
            <a:avLst/>
          </a:prstGeom>
          <a:noFill/>
        </p:spPr>
      </p:pic>
      <p:pic>
        <p:nvPicPr>
          <p:cNvPr id="4" name="صورة 3">
            <a:extLst>
              <a:ext uri="{FF2B5EF4-FFF2-40B4-BE49-F238E27FC236}">
                <a16:creationId xmlns:a16="http://schemas.microsoft.com/office/drawing/2014/main" id="{1674161C-8D85-408A-BBD4-21ED108866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9" y="0"/>
            <a:ext cx="2278966" cy="1258621"/>
          </a:xfrm>
          <a:prstGeom prst="rect">
            <a:avLst/>
          </a:prstGeom>
        </p:spPr>
      </p:pic>
      <p:sp>
        <p:nvSpPr>
          <p:cNvPr id="5" name="مستطيل 4">
            <a:extLst>
              <a:ext uri="{FF2B5EF4-FFF2-40B4-BE49-F238E27FC236}">
                <a16:creationId xmlns:a16="http://schemas.microsoft.com/office/drawing/2014/main" id="{F40A45D5-E6F3-4446-B9DF-19B5505F42BC}"/>
              </a:ext>
            </a:extLst>
          </p:cNvPr>
          <p:cNvSpPr/>
          <p:nvPr/>
        </p:nvSpPr>
        <p:spPr>
          <a:xfrm>
            <a:off x="725542" y="6439707"/>
            <a:ext cx="2042546" cy="400110"/>
          </a:xfrm>
          <a:prstGeom prst="rect">
            <a:avLst/>
          </a:prstGeom>
        </p:spPr>
        <p:txBody>
          <a:bodyPr wrap="none">
            <a:spAutoFit/>
          </a:bodyPr>
          <a:lstStyle/>
          <a:p>
            <a:pPr algn="ctr"/>
            <a:r>
              <a:rPr lang="en-US" sz="2000" b="1" dirty="0">
                <a:latin typeface="Traditional Arabic" panose="02020603050405020304" pitchFamily="18" charset="-78"/>
                <a:cs typeface="Traditional Arabic" panose="02020603050405020304" pitchFamily="18" charset="-78"/>
              </a:rPr>
              <a:t>00966 535284473</a:t>
            </a:r>
            <a:endParaRPr lang="ar-SA" sz="2000" b="1" dirty="0">
              <a:latin typeface="Traditional Arabic" panose="02020603050405020304" pitchFamily="18" charset="-78"/>
              <a:cs typeface="Traditional Arabic" panose="02020603050405020304" pitchFamily="18" charset="-78"/>
            </a:endParaRPr>
          </a:p>
        </p:txBody>
      </p:sp>
      <p:pic>
        <p:nvPicPr>
          <p:cNvPr id="6" name="صورة 5">
            <a:extLst>
              <a:ext uri="{FF2B5EF4-FFF2-40B4-BE49-F238E27FC236}">
                <a16:creationId xmlns:a16="http://schemas.microsoft.com/office/drawing/2014/main" id="{3FC4BE2B-BEDB-4D01-8128-74D27A0E18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18" y="6399612"/>
            <a:ext cx="372360" cy="372360"/>
          </a:xfrm>
          <a:prstGeom prst="rect">
            <a:avLst/>
          </a:prstGeom>
        </p:spPr>
      </p:pic>
      <p:pic>
        <p:nvPicPr>
          <p:cNvPr id="7" name="صورة 6">
            <a:extLst>
              <a:ext uri="{FF2B5EF4-FFF2-40B4-BE49-F238E27FC236}">
                <a16:creationId xmlns:a16="http://schemas.microsoft.com/office/drawing/2014/main" id="{AF9399A3-9288-4B5D-9EC2-772768CF54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23" y="6384832"/>
            <a:ext cx="167263" cy="372359"/>
          </a:xfrm>
          <a:prstGeom prst="rect">
            <a:avLst/>
          </a:prstGeom>
        </p:spPr>
      </p:pic>
      <p:pic>
        <p:nvPicPr>
          <p:cNvPr id="8" name="صورة 7">
            <a:extLst>
              <a:ext uri="{FF2B5EF4-FFF2-40B4-BE49-F238E27FC236}">
                <a16:creationId xmlns:a16="http://schemas.microsoft.com/office/drawing/2014/main" id="{A39DB208-A986-4909-8DE1-9A0D7BA310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9788" y="6379320"/>
            <a:ext cx="568617" cy="369332"/>
          </a:xfrm>
          <a:prstGeom prst="rect">
            <a:avLst/>
          </a:prstGeom>
        </p:spPr>
      </p:pic>
      <p:sp>
        <p:nvSpPr>
          <p:cNvPr id="9" name="مستطيل 8">
            <a:extLst>
              <a:ext uri="{FF2B5EF4-FFF2-40B4-BE49-F238E27FC236}">
                <a16:creationId xmlns:a16="http://schemas.microsoft.com/office/drawing/2014/main" id="{0857284F-FE72-49A3-9A7F-C5E676689FF8}"/>
              </a:ext>
            </a:extLst>
          </p:cNvPr>
          <p:cNvSpPr/>
          <p:nvPr/>
        </p:nvSpPr>
        <p:spPr>
          <a:xfrm>
            <a:off x="3601331" y="6401239"/>
            <a:ext cx="3276998" cy="400110"/>
          </a:xfrm>
          <a:prstGeom prst="rect">
            <a:avLst/>
          </a:prstGeom>
        </p:spPr>
        <p:txBody>
          <a:bodyPr wrap="square">
            <a:spAutoFit/>
          </a:bodyPr>
          <a:lstStyle/>
          <a:p>
            <a:pPr algn="ctr"/>
            <a:r>
              <a:rPr lang="en-GB" sz="2000" b="1" dirty="0">
                <a:latin typeface="Traditional Arabic" panose="02020603050405020304" pitchFamily="18" charset="-78"/>
                <a:cs typeface="Traditional Arabic" panose="02020603050405020304" pitchFamily="18" charset="-78"/>
              </a:rPr>
              <a:t>hamed.kanan@gmail.com </a:t>
            </a:r>
          </a:p>
        </p:txBody>
      </p:sp>
      <p:sp>
        <p:nvSpPr>
          <p:cNvPr id="10" name="مستطيل 9">
            <a:extLst>
              <a:ext uri="{FF2B5EF4-FFF2-40B4-BE49-F238E27FC236}">
                <a16:creationId xmlns:a16="http://schemas.microsoft.com/office/drawing/2014/main" id="{6E10F6FC-EC60-4B33-BCBE-39BCDB763931}"/>
              </a:ext>
            </a:extLst>
          </p:cNvPr>
          <p:cNvSpPr/>
          <p:nvPr/>
        </p:nvSpPr>
        <p:spPr>
          <a:xfrm>
            <a:off x="6995267" y="6297022"/>
            <a:ext cx="2138727" cy="523220"/>
          </a:xfrm>
          <a:prstGeom prst="rect">
            <a:avLst/>
          </a:prstGeom>
        </p:spPr>
        <p:txBody>
          <a:bodyPr wrap="none">
            <a:spAutoFit/>
          </a:bodyPr>
          <a:lstStyle/>
          <a:p>
            <a:pPr algn="r" rtl="1"/>
            <a:r>
              <a:rPr lang="ar-SA" sz="2800" dirty="0">
                <a:latin typeface="Traditional Arabic" panose="02020603050405020304" pitchFamily="18" charset="-78"/>
                <a:cs typeface="Traditional Arabic" panose="02020603050405020304" pitchFamily="18" charset="-78"/>
              </a:rPr>
              <a:t>د. حامد عمر كنعان </a:t>
            </a:r>
            <a:endParaRPr lang="ar-SA" sz="2800" dirty="0"/>
          </a:p>
        </p:txBody>
      </p:sp>
    </p:spTree>
    <p:extLst>
      <p:ext uri="{BB962C8B-B14F-4D97-AF65-F5344CB8AC3E}">
        <p14:creationId xmlns:p14="http://schemas.microsoft.com/office/powerpoint/2010/main" val="60041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1550" y="1842867"/>
            <a:ext cx="7200900" cy="693120"/>
          </a:xfrm>
        </p:spPr>
        <p:txBody>
          <a:bodyPr>
            <a:noAutofit/>
          </a:bodyPr>
          <a:lstStyle/>
          <a:p>
            <a:pPr algn="r"/>
            <a:r>
              <a:rPr lang="ar-SA" sz="4000" dirty="0">
                <a:latin typeface="Traditional Arabic" panose="02020603050405020304" pitchFamily="18" charset="-78"/>
                <a:ea typeface="Calibri"/>
                <a:cs typeface="Traditional Arabic" panose="02020603050405020304" pitchFamily="18" charset="-78"/>
              </a:rPr>
              <a:t>مقياس </a:t>
            </a:r>
            <a:r>
              <a:rPr lang="en-US" sz="3000" dirty="0">
                <a:latin typeface="Traditional Arabic" panose="02020603050405020304" pitchFamily="18" charset="-78"/>
                <a:ea typeface="Calibri"/>
                <a:cs typeface="Traditional Arabic" panose="02020603050405020304" pitchFamily="18" charset="-78"/>
              </a:rPr>
              <a:t>(SERVQUAL)</a:t>
            </a:r>
            <a:endParaRPr lang="ar-SA" sz="3000" dirty="0">
              <a:latin typeface="Traditional Arabic" panose="02020603050405020304" pitchFamily="18" charset="-78"/>
              <a:cs typeface="Traditional Arabic" panose="02020603050405020304" pitchFamily="18" charset="-78"/>
            </a:endParaRPr>
          </a:p>
        </p:txBody>
      </p:sp>
      <p:sp>
        <p:nvSpPr>
          <p:cNvPr id="4" name="عنصر نائب للمحتوى 3"/>
          <p:cNvSpPr>
            <a:spLocks noGrp="1"/>
          </p:cNvSpPr>
          <p:nvPr>
            <p:ph sz="half" idx="2"/>
          </p:nvPr>
        </p:nvSpPr>
        <p:spPr>
          <a:xfrm>
            <a:off x="1436724" y="2972056"/>
            <a:ext cx="7045215" cy="2472140"/>
          </a:xfrm>
        </p:spPr>
        <p:txBody>
          <a:bodyPr>
            <a:noAutofit/>
          </a:bodyPr>
          <a:lstStyle/>
          <a:p>
            <a:pPr indent="0" algn="just">
              <a:lnSpc>
                <a:spcPct val="100000"/>
              </a:lnSpc>
              <a:spcBef>
                <a:spcPts val="0"/>
              </a:spcBef>
              <a:buNone/>
            </a:pPr>
            <a:r>
              <a:rPr lang="ar-SA" sz="2800" dirty="0">
                <a:latin typeface="Traditional Arabic" panose="02020603050405020304" pitchFamily="18" charset="-78"/>
                <a:ea typeface="Calibri"/>
                <a:cs typeface="Traditional Arabic" panose="02020603050405020304" pitchFamily="18" charset="-78"/>
              </a:rPr>
              <a:t>يعدّ هذا المقياس النموذج الأساس في قياس الجودة المدركة في مجال الخدمات، حيث توصل </a:t>
            </a:r>
            <a:r>
              <a:rPr lang="en-US" sz="2000" dirty="0">
                <a:latin typeface="Traditional Arabic" panose="02020603050405020304" pitchFamily="18" charset="-78"/>
                <a:ea typeface="Calibri"/>
                <a:cs typeface="Traditional Arabic" panose="02020603050405020304" pitchFamily="18" charset="-78"/>
              </a:rPr>
              <a:t>(Parasuraman, Zeithaml &amp; Berry ,1985, 1988, 1991)</a:t>
            </a:r>
            <a:r>
              <a:rPr lang="ar-SA" sz="2000" dirty="0">
                <a:latin typeface="Traditional Arabic" panose="02020603050405020304" pitchFamily="18" charset="-78"/>
                <a:ea typeface="Calibri"/>
                <a:cs typeface="Traditional Arabic" panose="02020603050405020304" pitchFamily="18" charset="-78"/>
              </a:rPr>
              <a:t> </a:t>
            </a:r>
            <a:r>
              <a:rPr lang="ar-SA" sz="2800" dirty="0">
                <a:latin typeface="Traditional Arabic" panose="02020603050405020304" pitchFamily="18" charset="-78"/>
                <a:ea typeface="Calibri"/>
                <a:cs typeface="Traditional Arabic" panose="02020603050405020304" pitchFamily="18" charset="-78"/>
              </a:rPr>
              <a:t>إلى أن قياس الجودة المدركة للخدمة يكون عن طريق تحديد وقياس الفجوة بين توقعات الزبائن لمستوى الخدمة المقدمة لهم وبين إدراكهم الفعلي لمستوى هذه الخدمة، وإن هذه الفجوة تعتمد على قياس خمس فجوات موضحة في الجدول التالي:</a:t>
            </a:r>
            <a:endParaRPr lang="en-US" sz="2800" dirty="0">
              <a:latin typeface="Traditional Arabic" panose="02020603050405020304" pitchFamily="18" charset="-78"/>
              <a:ea typeface="Calibri"/>
              <a:cs typeface="Traditional Arabic" panose="02020603050405020304" pitchFamily="18" charset="-78"/>
            </a:endParaRPr>
          </a:p>
        </p:txBody>
      </p:sp>
      <p:pic>
        <p:nvPicPr>
          <p:cNvPr id="5" name="صورة 4">
            <a:extLst>
              <a:ext uri="{FF2B5EF4-FFF2-40B4-BE49-F238E27FC236}">
                <a16:creationId xmlns:a16="http://schemas.microsoft.com/office/drawing/2014/main" id="{F359A0C8-9568-4993-8C08-F384E63204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16" y="1"/>
            <a:ext cx="2053883" cy="1258620"/>
          </a:xfrm>
          <a:prstGeom prst="rect">
            <a:avLst/>
          </a:prstGeom>
          <a:noFill/>
        </p:spPr>
      </p:pic>
      <p:pic>
        <p:nvPicPr>
          <p:cNvPr id="6" name="صورة 5">
            <a:extLst>
              <a:ext uri="{FF2B5EF4-FFF2-40B4-BE49-F238E27FC236}">
                <a16:creationId xmlns:a16="http://schemas.microsoft.com/office/drawing/2014/main" id="{C0AC8F0C-37B7-47F9-ACBE-608FB89B16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9" y="0"/>
            <a:ext cx="2278966" cy="1258621"/>
          </a:xfrm>
          <a:prstGeom prst="rect">
            <a:avLst/>
          </a:prstGeom>
        </p:spPr>
      </p:pic>
      <p:sp>
        <p:nvSpPr>
          <p:cNvPr id="7" name="مستطيل 6">
            <a:extLst>
              <a:ext uri="{FF2B5EF4-FFF2-40B4-BE49-F238E27FC236}">
                <a16:creationId xmlns:a16="http://schemas.microsoft.com/office/drawing/2014/main" id="{47010049-A1EF-47D0-8DE7-D000E2B08C73}"/>
              </a:ext>
            </a:extLst>
          </p:cNvPr>
          <p:cNvSpPr/>
          <p:nvPr/>
        </p:nvSpPr>
        <p:spPr>
          <a:xfrm>
            <a:off x="725542" y="6439707"/>
            <a:ext cx="2042546" cy="400110"/>
          </a:xfrm>
          <a:prstGeom prst="rect">
            <a:avLst/>
          </a:prstGeom>
        </p:spPr>
        <p:txBody>
          <a:bodyPr wrap="none">
            <a:spAutoFit/>
          </a:bodyPr>
          <a:lstStyle/>
          <a:p>
            <a:pPr algn="ctr"/>
            <a:r>
              <a:rPr lang="en-US" sz="2000" b="1" dirty="0">
                <a:latin typeface="Traditional Arabic" panose="02020603050405020304" pitchFamily="18" charset="-78"/>
                <a:cs typeface="Traditional Arabic" panose="02020603050405020304" pitchFamily="18" charset="-78"/>
              </a:rPr>
              <a:t>00966 535284473</a:t>
            </a:r>
            <a:endParaRPr lang="ar-SA" sz="2000" b="1" dirty="0">
              <a:latin typeface="Traditional Arabic" panose="02020603050405020304" pitchFamily="18" charset="-78"/>
              <a:cs typeface="Traditional Arabic" panose="02020603050405020304" pitchFamily="18" charset="-78"/>
            </a:endParaRPr>
          </a:p>
        </p:txBody>
      </p:sp>
      <p:pic>
        <p:nvPicPr>
          <p:cNvPr id="8" name="صورة 7">
            <a:extLst>
              <a:ext uri="{FF2B5EF4-FFF2-40B4-BE49-F238E27FC236}">
                <a16:creationId xmlns:a16="http://schemas.microsoft.com/office/drawing/2014/main" id="{F4CF5D08-2915-4861-AD43-F4F26410AA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18" y="6399612"/>
            <a:ext cx="372360" cy="372360"/>
          </a:xfrm>
          <a:prstGeom prst="rect">
            <a:avLst/>
          </a:prstGeom>
        </p:spPr>
      </p:pic>
      <p:pic>
        <p:nvPicPr>
          <p:cNvPr id="9" name="صورة 8">
            <a:extLst>
              <a:ext uri="{FF2B5EF4-FFF2-40B4-BE49-F238E27FC236}">
                <a16:creationId xmlns:a16="http://schemas.microsoft.com/office/drawing/2014/main" id="{8DE97FDE-A7B3-4F30-B3C3-9513DA4E97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23" y="6384832"/>
            <a:ext cx="167263" cy="372359"/>
          </a:xfrm>
          <a:prstGeom prst="rect">
            <a:avLst/>
          </a:prstGeom>
        </p:spPr>
      </p:pic>
      <p:pic>
        <p:nvPicPr>
          <p:cNvPr id="10" name="صورة 9">
            <a:extLst>
              <a:ext uri="{FF2B5EF4-FFF2-40B4-BE49-F238E27FC236}">
                <a16:creationId xmlns:a16="http://schemas.microsoft.com/office/drawing/2014/main" id="{89AD8E7F-EE86-478E-A02E-555C0D9E45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9788" y="6379320"/>
            <a:ext cx="568617" cy="369332"/>
          </a:xfrm>
          <a:prstGeom prst="rect">
            <a:avLst/>
          </a:prstGeom>
        </p:spPr>
      </p:pic>
      <p:sp>
        <p:nvSpPr>
          <p:cNvPr id="11" name="مستطيل 10">
            <a:extLst>
              <a:ext uri="{FF2B5EF4-FFF2-40B4-BE49-F238E27FC236}">
                <a16:creationId xmlns:a16="http://schemas.microsoft.com/office/drawing/2014/main" id="{57070F0E-10E6-47BE-BA90-E452501A225A}"/>
              </a:ext>
            </a:extLst>
          </p:cNvPr>
          <p:cNvSpPr/>
          <p:nvPr/>
        </p:nvSpPr>
        <p:spPr>
          <a:xfrm>
            <a:off x="3601331" y="6401239"/>
            <a:ext cx="3276998" cy="400110"/>
          </a:xfrm>
          <a:prstGeom prst="rect">
            <a:avLst/>
          </a:prstGeom>
        </p:spPr>
        <p:txBody>
          <a:bodyPr wrap="square">
            <a:spAutoFit/>
          </a:bodyPr>
          <a:lstStyle/>
          <a:p>
            <a:pPr algn="ctr"/>
            <a:r>
              <a:rPr lang="en-GB" sz="2000" b="1" dirty="0">
                <a:latin typeface="Traditional Arabic" panose="02020603050405020304" pitchFamily="18" charset="-78"/>
                <a:cs typeface="Traditional Arabic" panose="02020603050405020304" pitchFamily="18" charset="-78"/>
              </a:rPr>
              <a:t>hamed.kanan@gmail.com </a:t>
            </a:r>
          </a:p>
        </p:txBody>
      </p:sp>
      <p:sp>
        <p:nvSpPr>
          <p:cNvPr id="12" name="مستطيل 11">
            <a:extLst>
              <a:ext uri="{FF2B5EF4-FFF2-40B4-BE49-F238E27FC236}">
                <a16:creationId xmlns:a16="http://schemas.microsoft.com/office/drawing/2014/main" id="{6CA9B570-9EB2-43A6-8AE6-EEDDF6C93002}"/>
              </a:ext>
            </a:extLst>
          </p:cNvPr>
          <p:cNvSpPr/>
          <p:nvPr/>
        </p:nvSpPr>
        <p:spPr>
          <a:xfrm>
            <a:off x="6995267" y="6297022"/>
            <a:ext cx="2138727" cy="523220"/>
          </a:xfrm>
          <a:prstGeom prst="rect">
            <a:avLst/>
          </a:prstGeom>
        </p:spPr>
        <p:txBody>
          <a:bodyPr wrap="none">
            <a:spAutoFit/>
          </a:bodyPr>
          <a:lstStyle/>
          <a:p>
            <a:pPr algn="r" rtl="1"/>
            <a:r>
              <a:rPr lang="ar-SA" sz="2800" dirty="0">
                <a:latin typeface="Traditional Arabic" panose="02020603050405020304" pitchFamily="18" charset="-78"/>
                <a:cs typeface="Traditional Arabic" panose="02020603050405020304" pitchFamily="18" charset="-78"/>
              </a:rPr>
              <a:t>د. حامد عمر كنعان </a:t>
            </a:r>
            <a:endParaRPr lang="ar-SA" sz="2800" dirty="0"/>
          </a:p>
        </p:txBody>
      </p:sp>
    </p:spTree>
    <p:extLst>
      <p:ext uri="{BB962C8B-B14F-4D97-AF65-F5344CB8AC3E}">
        <p14:creationId xmlns:p14="http://schemas.microsoft.com/office/powerpoint/2010/main" val="271284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5222" y="1589648"/>
            <a:ext cx="7200900" cy="802416"/>
          </a:xfrm>
        </p:spPr>
        <p:txBody>
          <a:bodyPr>
            <a:noAutofit/>
          </a:bodyPr>
          <a:lstStyle/>
          <a:p>
            <a:pPr lvl="0" algn="r"/>
            <a:r>
              <a:rPr lang="ar-SA" altLang="ar-SA" sz="4000" cap="none" dirty="0">
                <a:solidFill>
                  <a:srgbClr val="AC4600"/>
                </a:solidFill>
                <a:effectLst/>
                <a:latin typeface="Traditional Arabic" panose="02020603050405020304" pitchFamily="18" charset="-78"/>
                <a:ea typeface="Calibri" pitchFamily="34" charset="0"/>
                <a:cs typeface="Traditional Arabic" panose="02020603050405020304" pitchFamily="18" charset="-78"/>
              </a:rPr>
              <a:t>الفجوات المحددة في نموذج </a:t>
            </a:r>
            <a:r>
              <a:rPr lang="en-US" altLang="ar-SA" sz="3000" cap="none" dirty="0">
                <a:solidFill>
                  <a:srgbClr val="AC4600"/>
                </a:solidFill>
                <a:effectLst/>
                <a:latin typeface="Traditional Arabic" panose="02020603050405020304" pitchFamily="18" charset="-78"/>
                <a:ea typeface="Calibri" pitchFamily="34" charset="0"/>
                <a:cs typeface="Traditional Arabic" panose="02020603050405020304" pitchFamily="18" charset="-78"/>
              </a:rPr>
              <a:t>SERVQUAL</a:t>
            </a:r>
            <a:endParaRPr lang="ar-SA" sz="4000" dirty="0">
              <a:solidFill>
                <a:srgbClr val="AC4600"/>
              </a:solidFill>
              <a:latin typeface="Traditional Arabic" panose="02020603050405020304" pitchFamily="18" charset="-78"/>
              <a:cs typeface="Traditional Arabic" panose="02020603050405020304" pitchFamily="18" charset="-78"/>
            </a:endParaRPr>
          </a:p>
        </p:txBody>
      </p:sp>
      <p:graphicFrame>
        <p:nvGraphicFramePr>
          <p:cNvPr id="5" name="عنصر نائب للمحتوى 4"/>
          <p:cNvGraphicFramePr>
            <a:graphicFrameLocks noGrp="1"/>
          </p:cNvGraphicFramePr>
          <p:nvPr>
            <p:ph sz="half" idx="2"/>
            <p:extLst>
              <p:ext uri="{D42A27DB-BD31-4B8C-83A1-F6EECF244321}">
                <p14:modId xmlns:p14="http://schemas.microsoft.com/office/powerpoint/2010/main" val="1418085525"/>
              </p:ext>
            </p:extLst>
          </p:nvPr>
        </p:nvGraphicFramePr>
        <p:xfrm>
          <a:off x="942538" y="2928957"/>
          <a:ext cx="7633584" cy="2519998"/>
        </p:xfrm>
        <a:graphic>
          <a:graphicData uri="http://schemas.openxmlformats.org/drawingml/2006/table">
            <a:tbl>
              <a:tblPr rtl="1" firstRow="1" firstCol="1" bandRow="1">
                <a:tableStyleId>{C4B1156A-380E-4F78-BDF5-A606A8083BF9}</a:tableStyleId>
              </a:tblPr>
              <a:tblGrid>
                <a:gridCol w="2041571">
                  <a:extLst>
                    <a:ext uri="{9D8B030D-6E8A-4147-A177-3AD203B41FA5}">
                      <a16:colId xmlns:a16="http://schemas.microsoft.com/office/drawing/2014/main" val="20000"/>
                    </a:ext>
                  </a:extLst>
                </a:gridCol>
                <a:gridCol w="5592013">
                  <a:extLst>
                    <a:ext uri="{9D8B030D-6E8A-4147-A177-3AD203B41FA5}">
                      <a16:colId xmlns:a16="http://schemas.microsoft.com/office/drawing/2014/main" val="20001"/>
                    </a:ext>
                  </a:extLst>
                </a:gridCol>
              </a:tblGrid>
              <a:tr h="418263">
                <a:tc>
                  <a:txBody>
                    <a:bodyPr/>
                    <a:lstStyle/>
                    <a:p>
                      <a:pPr algn="ctr" rtl="1">
                        <a:lnSpc>
                          <a:spcPct val="115000"/>
                        </a:lnSpc>
                        <a:spcBef>
                          <a:spcPts val="200"/>
                        </a:spcBef>
                        <a:spcAft>
                          <a:spcPts val="0"/>
                        </a:spcAft>
                      </a:pPr>
                      <a:r>
                        <a:rPr lang="ar-SA" sz="1800" dirty="0">
                          <a:effectLst/>
                          <a:latin typeface="Times New Roman" panose="02020603050405020304" pitchFamily="18" charset="0"/>
                          <a:ea typeface="Calibri"/>
                          <a:cs typeface="Times New Roman" panose="02020603050405020304" pitchFamily="18" charset="0"/>
                        </a:rPr>
                        <a:t>الفجوة</a:t>
                      </a:r>
                      <a:endParaRPr lang="en-US" sz="1800" dirty="0">
                        <a:effectLst/>
                        <a:latin typeface="Times New Roman" panose="02020603050405020304" pitchFamily="18" charset="0"/>
                        <a:ea typeface="Calibri"/>
                        <a:cs typeface="Times New Roman" panose="02020603050405020304" pitchFamily="18" charset="0"/>
                      </a:endParaRPr>
                    </a:p>
                  </a:txBody>
                  <a:tcPr marL="45185" marR="45185" marT="0" marB="0"/>
                </a:tc>
                <a:tc>
                  <a:txBody>
                    <a:bodyPr/>
                    <a:lstStyle/>
                    <a:p>
                      <a:pPr algn="ctr" rtl="1">
                        <a:lnSpc>
                          <a:spcPct val="115000"/>
                        </a:lnSpc>
                        <a:spcBef>
                          <a:spcPts val="200"/>
                        </a:spcBef>
                        <a:spcAft>
                          <a:spcPts val="0"/>
                        </a:spcAft>
                      </a:pPr>
                      <a:r>
                        <a:rPr lang="ar-SA" sz="1800" dirty="0">
                          <a:effectLst/>
                          <a:latin typeface="Times New Roman" panose="02020603050405020304" pitchFamily="18" charset="0"/>
                          <a:ea typeface="Calibri"/>
                          <a:cs typeface="Times New Roman" panose="02020603050405020304" pitchFamily="18" charset="0"/>
                        </a:rPr>
                        <a:t>التوصيف</a:t>
                      </a:r>
                      <a:endParaRPr lang="en-US" sz="1800" dirty="0">
                        <a:effectLst/>
                        <a:latin typeface="Times New Roman" panose="02020603050405020304" pitchFamily="18" charset="0"/>
                        <a:ea typeface="Calibri"/>
                        <a:cs typeface="Times New Roman" panose="02020603050405020304" pitchFamily="18" charset="0"/>
                      </a:endParaRPr>
                    </a:p>
                  </a:txBody>
                  <a:tcPr marL="45185" marR="45185" marT="0" marB="0"/>
                </a:tc>
                <a:extLst>
                  <a:ext uri="{0D108BD9-81ED-4DB2-BD59-A6C34878D82A}">
                    <a16:rowId xmlns:a16="http://schemas.microsoft.com/office/drawing/2014/main" val="10000"/>
                  </a:ext>
                </a:extLst>
              </a:tr>
              <a:tr h="418263">
                <a:tc>
                  <a:txBody>
                    <a:bodyPr/>
                    <a:lstStyle/>
                    <a:p>
                      <a:pPr algn="r" rtl="1">
                        <a:lnSpc>
                          <a:spcPct val="115000"/>
                        </a:lnSpc>
                        <a:spcBef>
                          <a:spcPts val="200"/>
                        </a:spcBef>
                        <a:spcAft>
                          <a:spcPts val="0"/>
                        </a:spcAft>
                      </a:pPr>
                      <a:r>
                        <a:rPr lang="ar-SA" sz="1800" dirty="0">
                          <a:effectLst/>
                          <a:latin typeface="Times New Roman" panose="02020603050405020304" pitchFamily="18" charset="0"/>
                          <a:cs typeface="Times New Roman" panose="02020603050405020304" pitchFamily="18" charset="0"/>
                        </a:rPr>
                        <a:t>فجوة (</a:t>
                      </a:r>
                      <a:r>
                        <a:rPr lang="en-US" sz="1800" dirty="0">
                          <a:effectLst/>
                          <a:latin typeface="Times New Roman" panose="02020603050405020304" pitchFamily="18" charset="0"/>
                          <a:cs typeface="Times New Roman" panose="02020603050405020304" pitchFamily="18" charset="0"/>
                        </a:rPr>
                        <a:t>1</a:t>
                      </a:r>
                      <a:r>
                        <a:rPr lang="ar-SA" sz="1800" dirty="0">
                          <a:effectLst/>
                          <a:latin typeface="Times New Roman" panose="02020603050405020304" pitchFamily="18" charset="0"/>
                          <a:cs typeface="Times New Roman" panose="02020603050405020304" pitchFamily="18" charset="0"/>
                        </a:rPr>
                        <a:t>) تحديد الوضع</a:t>
                      </a:r>
                      <a:endParaRPr lang="en-US" sz="1800" dirty="0">
                        <a:effectLst/>
                        <a:latin typeface="Times New Roman" panose="02020603050405020304" pitchFamily="18" charset="0"/>
                        <a:ea typeface="Calibri"/>
                        <a:cs typeface="Times New Roman" panose="02020603050405020304" pitchFamily="18" charset="0"/>
                      </a:endParaRPr>
                    </a:p>
                  </a:txBody>
                  <a:tcPr marL="45185" marR="45185" marT="0" marB="0"/>
                </a:tc>
                <a:tc>
                  <a:txBody>
                    <a:bodyPr/>
                    <a:lstStyle/>
                    <a:p>
                      <a:pPr algn="r" rtl="1">
                        <a:lnSpc>
                          <a:spcPct val="115000"/>
                        </a:lnSpc>
                        <a:spcBef>
                          <a:spcPts val="200"/>
                        </a:spcBef>
                        <a:spcAft>
                          <a:spcPts val="0"/>
                        </a:spcAft>
                      </a:pPr>
                      <a:r>
                        <a:rPr lang="ar-SA" sz="1800">
                          <a:effectLst/>
                          <a:latin typeface="Times New Roman" panose="02020603050405020304" pitchFamily="18" charset="0"/>
                          <a:cs typeface="Times New Roman" panose="02020603050405020304" pitchFamily="18" charset="0"/>
                        </a:rPr>
                        <a:t>الفرق بين توقعات الزبون وبين إدراك الإدارة لهذه التوقعات.</a:t>
                      </a:r>
                      <a:endParaRPr lang="en-US" sz="1800">
                        <a:effectLst/>
                        <a:latin typeface="Times New Roman" panose="02020603050405020304" pitchFamily="18" charset="0"/>
                        <a:ea typeface="Calibri"/>
                        <a:cs typeface="Times New Roman" panose="02020603050405020304" pitchFamily="18" charset="0"/>
                      </a:endParaRPr>
                    </a:p>
                  </a:txBody>
                  <a:tcPr marL="45185" marR="45185" marT="0" marB="0"/>
                </a:tc>
                <a:extLst>
                  <a:ext uri="{0D108BD9-81ED-4DB2-BD59-A6C34878D82A}">
                    <a16:rowId xmlns:a16="http://schemas.microsoft.com/office/drawing/2014/main" val="10001"/>
                  </a:ext>
                </a:extLst>
              </a:tr>
              <a:tr h="428683">
                <a:tc>
                  <a:txBody>
                    <a:bodyPr/>
                    <a:lstStyle/>
                    <a:p>
                      <a:pPr algn="r" rtl="1">
                        <a:lnSpc>
                          <a:spcPct val="115000"/>
                        </a:lnSpc>
                        <a:spcBef>
                          <a:spcPts val="200"/>
                        </a:spcBef>
                        <a:spcAft>
                          <a:spcPts val="0"/>
                        </a:spcAft>
                      </a:pPr>
                      <a:r>
                        <a:rPr lang="ar-SA" sz="1800">
                          <a:effectLst/>
                          <a:latin typeface="Times New Roman" panose="02020603050405020304" pitchFamily="18" charset="0"/>
                          <a:cs typeface="Times New Roman" panose="02020603050405020304" pitchFamily="18" charset="0"/>
                        </a:rPr>
                        <a:t>فجوة (</a:t>
                      </a:r>
                      <a:r>
                        <a:rPr lang="en-US" sz="1800">
                          <a:effectLst/>
                          <a:latin typeface="Times New Roman" panose="02020603050405020304" pitchFamily="18" charset="0"/>
                          <a:cs typeface="Times New Roman" panose="02020603050405020304" pitchFamily="18" charset="0"/>
                        </a:rPr>
                        <a:t>2</a:t>
                      </a:r>
                      <a:r>
                        <a:rPr lang="ar-SA" sz="1800">
                          <a:effectLst/>
                          <a:latin typeface="Times New Roman" panose="02020603050405020304" pitchFamily="18" charset="0"/>
                          <a:cs typeface="Times New Roman" panose="02020603050405020304" pitchFamily="18" charset="0"/>
                        </a:rPr>
                        <a:t>) المواصفات</a:t>
                      </a:r>
                      <a:endParaRPr lang="en-US" sz="1800">
                        <a:effectLst/>
                        <a:latin typeface="Times New Roman" panose="02020603050405020304" pitchFamily="18" charset="0"/>
                        <a:ea typeface="Calibri"/>
                        <a:cs typeface="Times New Roman" panose="02020603050405020304" pitchFamily="18" charset="0"/>
                      </a:endParaRPr>
                    </a:p>
                  </a:txBody>
                  <a:tcPr marL="45185" marR="45185" marT="0" marB="0"/>
                </a:tc>
                <a:tc>
                  <a:txBody>
                    <a:bodyPr/>
                    <a:lstStyle/>
                    <a:p>
                      <a:pPr algn="r" rtl="1">
                        <a:lnSpc>
                          <a:spcPct val="115000"/>
                        </a:lnSpc>
                        <a:spcBef>
                          <a:spcPts val="200"/>
                        </a:spcBef>
                        <a:spcAft>
                          <a:spcPts val="0"/>
                        </a:spcAft>
                      </a:pPr>
                      <a:r>
                        <a:rPr lang="ar-SA" sz="1800">
                          <a:effectLst/>
                          <a:latin typeface="Times New Roman" panose="02020603050405020304" pitchFamily="18" charset="0"/>
                          <a:cs typeface="Times New Roman" panose="02020603050405020304" pitchFamily="18" charset="0"/>
                        </a:rPr>
                        <a:t>الفرق الناشئ عند ترجمة الإدارة لتوقعات الزبون كما تدركها إلى مواصفات.</a:t>
                      </a:r>
                      <a:endParaRPr lang="en-US" sz="1800">
                        <a:effectLst/>
                        <a:latin typeface="Times New Roman" panose="02020603050405020304" pitchFamily="18" charset="0"/>
                        <a:ea typeface="Calibri"/>
                        <a:cs typeface="Times New Roman" panose="02020603050405020304" pitchFamily="18" charset="0"/>
                      </a:endParaRPr>
                    </a:p>
                  </a:txBody>
                  <a:tcPr marL="45185" marR="45185" marT="0" marB="0"/>
                </a:tc>
                <a:extLst>
                  <a:ext uri="{0D108BD9-81ED-4DB2-BD59-A6C34878D82A}">
                    <a16:rowId xmlns:a16="http://schemas.microsoft.com/office/drawing/2014/main" val="10002"/>
                  </a:ext>
                </a:extLst>
              </a:tr>
              <a:tr h="418263">
                <a:tc>
                  <a:txBody>
                    <a:bodyPr/>
                    <a:lstStyle/>
                    <a:p>
                      <a:pPr algn="r" rtl="1">
                        <a:lnSpc>
                          <a:spcPct val="115000"/>
                        </a:lnSpc>
                        <a:spcBef>
                          <a:spcPts val="200"/>
                        </a:spcBef>
                        <a:spcAft>
                          <a:spcPts val="0"/>
                        </a:spcAft>
                      </a:pPr>
                      <a:r>
                        <a:rPr lang="ar-SA" sz="1800">
                          <a:effectLst/>
                          <a:latin typeface="Times New Roman" panose="02020603050405020304" pitchFamily="18" charset="0"/>
                          <a:cs typeface="Times New Roman" panose="02020603050405020304" pitchFamily="18" charset="0"/>
                        </a:rPr>
                        <a:t>فجوة (</a:t>
                      </a:r>
                      <a:r>
                        <a:rPr lang="en-US" sz="1800">
                          <a:effectLst/>
                          <a:latin typeface="Times New Roman" panose="02020603050405020304" pitchFamily="18" charset="0"/>
                          <a:cs typeface="Times New Roman" panose="02020603050405020304" pitchFamily="18" charset="0"/>
                        </a:rPr>
                        <a:t>3</a:t>
                      </a:r>
                      <a:r>
                        <a:rPr lang="ar-SA" sz="1800">
                          <a:effectLst/>
                          <a:latin typeface="Times New Roman" panose="02020603050405020304" pitchFamily="18" charset="0"/>
                          <a:cs typeface="Times New Roman" panose="02020603050405020304" pitchFamily="18" charset="0"/>
                        </a:rPr>
                        <a:t>) التسليم</a:t>
                      </a:r>
                      <a:endParaRPr lang="en-US" sz="1800">
                        <a:effectLst/>
                        <a:latin typeface="Times New Roman" panose="02020603050405020304" pitchFamily="18" charset="0"/>
                        <a:ea typeface="Calibri"/>
                        <a:cs typeface="Times New Roman" panose="02020603050405020304" pitchFamily="18" charset="0"/>
                      </a:endParaRPr>
                    </a:p>
                  </a:txBody>
                  <a:tcPr marL="45185" marR="45185" marT="0" marB="0"/>
                </a:tc>
                <a:tc>
                  <a:txBody>
                    <a:bodyPr/>
                    <a:lstStyle/>
                    <a:p>
                      <a:pPr algn="r" rtl="1">
                        <a:lnSpc>
                          <a:spcPct val="115000"/>
                        </a:lnSpc>
                        <a:spcBef>
                          <a:spcPts val="200"/>
                        </a:spcBef>
                        <a:spcAft>
                          <a:spcPts val="0"/>
                        </a:spcAft>
                      </a:pPr>
                      <a:r>
                        <a:rPr lang="ar-SA" sz="1800">
                          <a:effectLst/>
                          <a:latin typeface="Times New Roman" panose="02020603050405020304" pitchFamily="18" charset="0"/>
                          <a:cs typeface="Times New Roman" panose="02020603050405020304" pitchFamily="18" charset="0"/>
                        </a:rPr>
                        <a:t>الفرق بين المواصفات المحددة لجودة الخدمة وبين الأداء الفعلي.</a:t>
                      </a:r>
                      <a:endParaRPr lang="en-US" sz="1800">
                        <a:effectLst/>
                        <a:latin typeface="Times New Roman" panose="02020603050405020304" pitchFamily="18" charset="0"/>
                        <a:ea typeface="Calibri"/>
                        <a:cs typeface="Times New Roman" panose="02020603050405020304" pitchFamily="18" charset="0"/>
                      </a:endParaRPr>
                    </a:p>
                  </a:txBody>
                  <a:tcPr marL="45185" marR="45185" marT="0" marB="0"/>
                </a:tc>
                <a:extLst>
                  <a:ext uri="{0D108BD9-81ED-4DB2-BD59-A6C34878D82A}">
                    <a16:rowId xmlns:a16="http://schemas.microsoft.com/office/drawing/2014/main" val="10003"/>
                  </a:ext>
                </a:extLst>
              </a:tr>
              <a:tr h="418263">
                <a:tc>
                  <a:txBody>
                    <a:bodyPr/>
                    <a:lstStyle/>
                    <a:p>
                      <a:pPr algn="r" rtl="1">
                        <a:lnSpc>
                          <a:spcPct val="115000"/>
                        </a:lnSpc>
                        <a:spcBef>
                          <a:spcPts val="200"/>
                        </a:spcBef>
                        <a:spcAft>
                          <a:spcPts val="0"/>
                        </a:spcAft>
                      </a:pPr>
                      <a:r>
                        <a:rPr lang="ar-SA" sz="1800">
                          <a:effectLst/>
                          <a:latin typeface="Times New Roman" panose="02020603050405020304" pitchFamily="18" charset="0"/>
                          <a:cs typeface="Times New Roman" panose="02020603050405020304" pitchFamily="18" charset="0"/>
                        </a:rPr>
                        <a:t>فجوة (</a:t>
                      </a:r>
                      <a:r>
                        <a:rPr lang="en-US" sz="1800">
                          <a:effectLst/>
                          <a:latin typeface="Times New Roman" panose="02020603050405020304" pitchFamily="18" charset="0"/>
                          <a:cs typeface="Times New Roman" panose="02020603050405020304" pitchFamily="18" charset="0"/>
                        </a:rPr>
                        <a:t>4</a:t>
                      </a:r>
                      <a:r>
                        <a:rPr lang="ar-SA" sz="1800">
                          <a:effectLst/>
                          <a:latin typeface="Times New Roman" panose="02020603050405020304" pitchFamily="18" charset="0"/>
                          <a:cs typeface="Times New Roman" panose="02020603050405020304" pitchFamily="18" charset="0"/>
                        </a:rPr>
                        <a:t>) الاتصال</a:t>
                      </a:r>
                      <a:endParaRPr lang="en-US" sz="1800">
                        <a:effectLst/>
                        <a:latin typeface="Times New Roman" panose="02020603050405020304" pitchFamily="18" charset="0"/>
                        <a:ea typeface="Calibri"/>
                        <a:cs typeface="Times New Roman" panose="02020603050405020304" pitchFamily="18" charset="0"/>
                      </a:endParaRPr>
                    </a:p>
                  </a:txBody>
                  <a:tcPr marL="45185" marR="45185" marT="0" marB="0"/>
                </a:tc>
                <a:tc>
                  <a:txBody>
                    <a:bodyPr/>
                    <a:lstStyle/>
                    <a:p>
                      <a:pPr algn="r" rtl="1">
                        <a:lnSpc>
                          <a:spcPct val="115000"/>
                        </a:lnSpc>
                        <a:spcBef>
                          <a:spcPts val="200"/>
                        </a:spcBef>
                        <a:spcAft>
                          <a:spcPts val="0"/>
                        </a:spcAft>
                      </a:pPr>
                      <a:r>
                        <a:rPr lang="ar-SA" sz="1800">
                          <a:effectLst/>
                          <a:latin typeface="Times New Roman" panose="02020603050405020304" pitchFamily="18" charset="0"/>
                          <a:cs typeface="Times New Roman" panose="02020603050405020304" pitchFamily="18" charset="0"/>
                        </a:rPr>
                        <a:t>الفرق بين الأداء الفعلي وبين مستوى جودة الخدمة المروج لها</a:t>
                      </a:r>
                      <a:r>
                        <a:rPr lang="en-US" sz="18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a:cs typeface="Times New Roman" panose="02020603050405020304" pitchFamily="18" charset="0"/>
                      </a:endParaRPr>
                    </a:p>
                  </a:txBody>
                  <a:tcPr marL="45185" marR="45185" marT="0" marB="0"/>
                </a:tc>
                <a:extLst>
                  <a:ext uri="{0D108BD9-81ED-4DB2-BD59-A6C34878D82A}">
                    <a16:rowId xmlns:a16="http://schemas.microsoft.com/office/drawing/2014/main" val="10004"/>
                  </a:ext>
                </a:extLst>
              </a:tr>
              <a:tr h="418263">
                <a:tc>
                  <a:txBody>
                    <a:bodyPr/>
                    <a:lstStyle/>
                    <a:p>
                      <a:pPr algn="r" rtl="1">
                        <a:lnSpc>
                          <a:spcPct val="115000"/>
                        </a:lnSpc>
                        <a:spcBef>
                          <a:spcPts val="200"/>
                        </a:spcBef>
                        <a:spcAft>
                          <a:spcPts val="0"/>
                        </a:spcAft>
                      </a:pPr>
                      <a:r>
                        <a:rPr lang="ar-SA" sz="1800">
                          <a:effectLst/>
                          <a:latin typeface="Times New Roman" panose="02020603050405020304" pitchFamily="18" charset="0"/>
                          <a:cs typeface="Times New Roman" panose="02020603050405020304" pitchFamily="18" charset="0"/>
                        </a:rPr>
                        <a:t>فجوة (</a:t>
                      </a:r>
                      <a:r>
                        <a:rPr lang="en-US" sz="1800">
                          <a:effectLst/>
                          <a:latin typeface="Times New Roman" panose="02020603050405020304" pitchFamily="18" charset="0"/>
                          <a:cs typeface="Times New Roman" panose="02020603050405020304" pitchFamily="18" charset="0"/>
                        </a:rPr>
                        <a:t>5</a:t>
                      </a:r>
                      <a:r>
                        <a:rPr lang="ar-SA" sz="1800">
                          <a:effectLst/>
                          <a:latin typeface="Times New Roman" panose="02020603050405020304" pitchFamily="18" charset="0"/>
                          <a:cs typeface="Times New Roman" panose="02020603050405020304" pitchFamily="18" charset="0"/>
                        </a:rPr>
                        <a:t>) الإدراك </a:t>
                      </a:r>
                      <a:endParaRPr lang="en-US" sz="1800">
                        <a:effectLst/>
                        <a:latin typeface="Times New Roman" panose="02020603050405020304" pitchFamily="18" charset="0"/>
                        <a:ea typeface="Calibri"/>
                        <a:cs typeface="Times New Roman" panose="02020603050405020304" pitchFamily="18" charset="0"/>
                      </a:endParaRPr>
                    </a:p>
                  </a:txBody>
                  <a:tcPr marL="45185" marR="45185" marT="0" marB="0"/>
                </a:tc>
                <a:tc>
                  <a:txBody>
                    <a:bodyPr/>
                    <a:lstStyle/>
                    <a:p>
                      <a:pPr algn="r" rtl="1">
                        <a:lnSpc>
                          <a:spcPct val="115000"/>
                        </a:lnSpc>
                        <a:spcBef>
                          <a:spcPts val="200"/>
                        </a:spcBef>
                        <a:spcAft>
                          <a:spcPts val="0"/>
                        </a:spcAft>
                      </a:pPr>
                      <a:r>
                        <a:rPr lang="ar-SA" sz="1800" dirty="0">
                          <a:effectLst/>
                          <a:latin typeface="Times New Roman" panose="02020603050405020304" pitchFamily="18" charset="0"/>
                          <a:cs typeface="Times New Roman" panose="02020603050405020304" pitchFamily="18" charset="0"/>
                        </a:rPr>
                        <a:t>الفرق بين الجودة المدركة عن الأداء الفعلي وجودة الخدمات المتوقعة</a:t>
                      </a:r>
                      <a:endParaRPr lang="en-US" sz="1800" dirty="0">
                        <a:effectLst/>
                        <a:latin typeface="Times New Roman" panose="02020603050405020304" pitchFamily="18" charset="0"/>
                        <a:ea typeface="Calibri"/>
                        <a:cs typeface="Times New Roman" panose="02020603050405020304" pitchFamily="18" charset="0"/>
                      </a:endParaRPr>
                    </a:p>
                  </a:txBody>
                  <a:tcPr marL="45185" marR="45185" marT="0" marB="0"/>
                </a:tc>
                <a:extLst>
                  <a:ext uri="{0D108BD9-81ED-4DB2-BD59-A6C34878D82A}">
                    <a16:rowId xmlns:a16="http://schemas.microsoft.com/office/drawing/2014/main" val="10005"/>
                  </a:ext>
                </a:extLst>
              </a:tr>
            </a:tbl>
          </a:graphicData>
        </a:graphic>
      </p:graphicFrame>
      <p:sp>
        <p:nvSpPr>
          <p:cNvPr id="6" name="Rectangle 1"/>
          <p:cNvSpPr>
            <a:spLocks noChangeArrowheads="1"/>
          </p:cNvSpPr>
          <p:nvPr/>
        </p:nvSpPr>
        <p:spPr bwMode="auto">
          <a:xfrm>
            <a:off x="915900" y="5493472"/>
            <a:ext cx="6959700"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ar-SA" sz="1600" dirty="0">
                <a:latin typeface="Traditional Arabic" panose="02020603050405020304" pitchFamily="18" charset="-78"/>
                <a:ea typeface="Calibri" pitchFamily="34" charset="0"/>
                <a:cs typeface="Traditional Arabic" panose="02020603050405020304" pitchFamily="18" charset="-78"/>
              </a:rPr>
              <a:t>Parasuraman, A., Zeithaml, V., &amp; Berry, L</a:t>
            </a:r>
            <a:r>
              <a:rPr lang="en-US" altLang="zh-CN" sz="1600" dirty="0">
                <a:latin typeface="Traditional Arabic" panose="02020603050405020304" pitchFamily="18" charset="-78"/>
                <a:ea typeface="Calibri" pitchFamily="34" charset="0"/>
                <a:cs typeface="Traditional Arabic" panose="02020603050405020304" pitchFamily="18" charset="-78"/>
              </a:rPr>
              <a:t>. L. (1991). Refinement and reassessment of the SERVQUAL scale. </a:t>
            </a:r>
            <a:r>
              <a:rPr lang="en-US" altLang="zh-CN" sz="1600" i="1" dirty="0">
                <a:latin typeface="Traditional Arabic" panose="02020603050405020304" pitchFamily="18" charset="-78"/>
                <a:ea typeface="Calibri" pitchFamily="34" charset="0"/>
                <a:cs typeface="Traditional Arabic" panose="02020603050405020304" pitchFamily="18" charset="-78"/>
              </a:rPr>
              <a:t>Journal of Retailing</a:t>
            </a:r>
            <a:r>
              <a:rPr lang="en-US" altLang="zh-CN" sz="1600" dirty="0">
                <a:latin typeface="Traditional Arabic" panose="02020603050405020304" pitchFamily="18" charset="-78"/>
                <a:ea typeface="Calibri" pitchFamily="34" charset="0"/>
                <a:cs typeface="Traditional Arabic" panose="02020603050405020304" pitchFamily="18" charset="-78"/>
              </a:rPr>
              <a:t>, </a:t>
            </a:r>
            <a:r>
              <a:rPr lang="en-US" altLang="zh-CN" sz="1600" i="1" dirty="0">
                <a:latin typeface="Traditional Arabic" panose="02020603050405020304" pitchFamily="18" charset="-78"/>
                <a:ea typeface="Calibri" pitchFamily="34" charset="0"/>
                <a:cs typeface="Traditional Arabic" panose="02020603050405020304" pitchFamily="18" charset="-78"/>
              </a:rPr>
              <a:t>67</a:t>
            </a:r>
            <a:r>
              <a:rPr lang="en-US" altLang="zh-CN" sz="1600" dirty="0">
                <a:latin typeface="Traditional Arabic" panose="02020603050405020304" pitchFamily="18" charset="-78"/>
                <a:ea typeface="Calibri" pitchFamily="34" charset="0"/>
                <a:cs typeface="Traditional Arabic" panose="02020603050405020304" pitchFamily="18" charset="-78"/>
              </a:rPr>
              <a:t>(4).</a:t>
            </a:r>
            <a:endParaRPr lang="en-US" altLang="zh-CN" sz="1600" dirty="0">
              <a:latin typeface="Traditional Arabic" panose="02020603050405020304" pitchFamily="18" charset="-78"/>
              <a:cs typeface="Traditional Arabic" panose="02020603050405020304" pitchFamily="18" charset="-78"/>
            </a:endParaRPr>
          </a:p>
        </p:txBody>
      </p:sp>
      <p:pic>
        <p:nvPicPr>
          <p:cNvPr id="7" name="صورة 6">
            <a:extLst>
              <a:ext uri="{FF2B5EF4-FFF2-40B4-BE49-F238E27FC236}">
                <a16:creationId xmlns:a16="http://schemas.microsoft.com/office/drawing/2014/main" id="{2EDC51D9-3992-4EB7-9B6C-D3E1B32479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16" y="1"/>
            <a:ext cx="2053883" cy="1258620"/>
          </a:xfrm>
          <a:prstGeom prst="rect">
            <a:avLst/>
          </a:prstGeom>
          <a:noFill/>
        </p:spPr>
      </p:pic>
      <p:pic>
        <p:nvPicPr>
          <p:cNvPr id="8" name="صورة 7">
            <a:extLst>
              <a:ext uri="{FF2B5EF4-FFF2-40B4-BE49-F238E27FC236}">
                <a16:creationId xmlns:a16="http://schemas.microsoft.com/office/drawing/2014/main" id="{6F547AB4-F915-42DD-A4E8-12DD8AF70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9" y="0"/>
            <a:ext cx="2278966" cy="1258621"/>
          </a:xfrm>
          <a:prstGeom prst="rect">
            <a:avLst/>
          </a:prstGeom>
        </p:spPr>
      </p:pic>
      <p:sp>
        <p:nvSpPr>
          <p:cNvPr id="9" name="مستطيل 8">
            <a:extLst>
              <a:ext uri="{FF2B5EF4-FFF2-40B4-BE49-F238E27FC236}">
                <a16:creationId xmlns:a16="http://schemas.microsoft.com/office/drawing/2014/main" id="{B8D350C2-63F7-436C-B8F8-A1B7B80C9EFA}"/>
              </a:ext>
            </a:extLst>
          </p:cNvPr>
          <p:cNvSpPr/>
          <p:nvPr/>
        </p:nvSpPr>
        <p:spPr>
          <a:xfrm>
            <a:off x="725542" y="6439707"/>
            <a:ext cx="2042546" cy="400110"/>
          </a:xfrm>
          <a:prstGeom prst="rect">
            <a:avLst/>
          </a:prstGeom>
        </p:spPr>
        <p:txBody>
          <a:bodyPr wrap="none">
            <a:spAutoFit/>
          </a:bodyPr>
          <a:lstStyle/>
          <a:p>
            <a:pPr algn="ctr"/>
            <a:r>
              <a:rPr lang="en-US" sz="2000" b="1" dirty="0">
                <a:latin typeface="Traditional Arabic" panose="02020603050405020304" pitchFamily="18" charset="-78"/>
                <a:cs typeface="Traditional Arabic" panose="02020603050405020304" pitchFamily="18" charset="-78"/>
              </a:rPr>
              <a:t>00966 535284473</a:t>
            </a:r>
            <a:endParaRPr lang="ar-SA" sz="2000" b="1" dirty="0">
              <a:latin typeface="Traditional Arabic" panose="02020603050405020304" pitchFamily="18" charset="-78"/>
              <a:cs typeface="Traditional Arabic" panose="02020603050405020304" pitchFamily="18" charset="-78"/>
            </a:endParaRPr>
          </a:p>
        </p:txBody>
      </p:sp>
      <p:pic>
        <p:nvPicPr>
          <p:cNvPr id="10" name="صورة 9">
            <a:extLst>
              <a:ext uri="{FF2B5EF4-FFF2-40B4-BE49-F238E27FC236}">
                <a16:creationId xmlns:a16="http://schemas.microsoft.com/office/drawing/2014/main" id="{21A63DB1-C033-4E28-9E5F-F1785708A4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18" y="6399612"/>
            <a:ext cx="372360" cy="372360"/>
          </a:xfrm>
          <a:prstGeom prst="rect">
            <a:avLst/>
          </a:prstGeom>
        </p:spPr>
      </p:pic>
      <p:pic>
        <p:nvPicPr>
          <p:cNvPr id="11" name="صورة 10">
            <a:extLst>
              <a:ext uri="{FF2B5EF4-FFF2-40B4-BE49-F238E27FC236}">
                <a16:creationId xmlns:a16="http://schemas.microsoft.com/office/drawing/2014/main" id="{53E03DDB-41FA-46C2-8252-25ADC0B8BC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23" y="6384832"/>
            <a:ext cx="167263" cy="372359"/>
          </a:xfrm>
          <a:prstGeom prst="rect">
            <a:avLst/>
          </a:prstGeom>
        </p:spPr>
      </p:pic>
      <p:pic>
        <p:nvPicPr>
          <p:cNvPr id="12" name="صورة 11">
            <a:extLst>
              <a:ext uri="{FF2B5EF4-FFF2-40B4-BE49-F238E27FC236}">
                <a16:creationId xmlns:a16="http://schemas.microsoft.com/office/drawing/2014/main" id="{EAACBDD9-E853-4634-B3CB-FB0B9CB2E9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9788" y="6379320"/>
            <a:ext cx="568617" cy="369332"/>
          </a:xfrm>
          <a:prstGeom prst="rect">
            <a:avLst/>
          </a:prstGeom>
        </p:spPr>
      </p:pic>
      <p:sp>
        <p:nvSpPr>
          <p:cNvPr id="13" name="مستطيل 12">
            <a:extLst>
              <a:ext uri="{FF2B5EF4-FFF2-40B4-BE49-F238E27FC236}">
                <a16:creationId xmlns:a16="http://schemas.microsoft.com/office/drawing/2014/main" id="{C09F330C-74FE-49A3-8E39-DDA8322C6015}"/>
              </a:ext>
            </a:extLst>
          </p:cNvPr>
          <p:cNvSpPr/>
          <p:nvPr/>
        </p:nvSpPr>
        <p:spPr>
          <a:xfrm>
            <a:off x="3601331" y="6401239"/>
            <a:ext cx="3276998" cy="400110"/>
          </a:xfrm>
          <a:prstGeom prst="rect">
            <a:avLst/>
          </a:prstGeom>
        </p:spPr>
        <p:txBody>
          <a:bodyPr wrap="square">
            <a:spAutoFit/>
          </a:bodyPr>
          <a:lstStyle/>
          <a:p>
            <a:pPr algn="ctr"/>
            <a:r>
              <a:rPr lang="en-GB" sz="2000" b="1" dirty="0">
                <a:latin typeface="Traditional Arabic" panose="02020603050405020304" pitchFamily="18" charset="-78"/>
                <a:cs typeface="Traditional Arabic" panose="02020603050405020304" pitchFamily="18" charset="-78"/>
              </a:rPr>
              <a:t>hamed.kanan@gmail.com </a:t>
            </a:r>
          </a:p>
        </p:txBody>
      </p:sp>
      <p:sp>
        <p:nvSpPr>
          <p:cNvPr id="14" name="مستطيل 13">
            <a:extLst>
              <a:ext uri="{FF2B5EF4-FFF2-40B4-BE49-F238E27FC236}">
                <a16:creationId xmlns:a16="http://schemas.microsoft.com/office/drawing/2014/main" id="{6E173C3D-180B-4D69-8EBB-7C829A5FBA04}"/>
              </a:ext>
            </a:extLst>
          </p:cNvPr>
          <p:cNvSpPr/>
          <p:nvPr/>
        </p:nvSpPr>
        <p:spPr>
          <a:xfrm>
            <a:off x="6995267" y="6297022"/>
            <a:ext cx="2138727" cy="523220"/>
          </a:xfrm>
          <a:prstGeom prst="rect">
            <a:avLst/>
          </a:prstGeom>
        </p:spPr>
        <p:txBody>
          <a:bodyPr wrap="none">
            <a:spAutoFit/>
          </a:bodyPr>
          <a:lstStyle/>
          <a:p>
            <a:pPr algn="r" rtl="1"/>
            <a:r>
              <a:rPr lang="ar-SA" sz="2800" dirty="0">
                <a:latin typeface="Traditional Arabic" panose="02020603050405020304" pitchFamily="18" charset="-78"/>
                <a:cs typeface="Traditional Arabic" panose="02020603050405020304" pitchFamily="18" charset="-78"/>
              </a:rPr>
              <a:t>د. حامد عمر كنعان </a:t>
            </a:r>
            <a:endParaRPr lang="ar-SA" sz="2800" dirty="0"/>
          </a:p>
        </p:txBody>
      </p:sp>
    </p:spTree>
    <p:extLst>
      <p:ext uri="{BB962C8B-B14F-4D97-AF65-F5344CB8AC3E}">
        <p14:creationId xmlns:p14="http://schemas.microsoft.com/office/powerpoint/2010/main" val="60955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3219" y="1645918"/>
            <a:ext cx="8581293" cy="885392"/>
          </a:xfrm>
        </p:spPr>
        <p:txBody>
          <a:bodyPr>
            <a:noAutofit/>
          </a:bodyPr>
          <a:lstStyle/>
          <a:p>
            <a:pPr algn="ctr"/>
            <a:r>
              <a:rPr lang="ar-SA" sz="4000" dirty="0">
                <a:solidFill>
                  <a:srgbClr val="A85229"/>
                </a:solidFill>
                <a:effectLst>
                  <a:outerShdw blurRad="38100" dist="25400" dir="18900000" algn="bl" rotWithShape="0">
                    <a:prstClr val="white">
                      <a:alpha val="80000"/>
                    </a:prstClr>
                  </a:outerShdw>
                </a:effectLst>
                <a:latin typeface="Traditional Arabic" panose="02020603050405020304" pitchFamily="18" charset="-78"/>
                <a:ea typeface="Calibri"/>
                <a:cs typeface="Traditional Arabic" panose="02020603050405020304" pitchFamily="18" charset="-78"/>
              </a:rPr>
              <a:t>طريقة قياس جودة الخدمة المدركة وفق مقياس</a:t>
            </a:r>
            <a:r>
              <a:rPr lang="en-US" sz="3000" dirty="0">
                <a:solidFill>
                  <a:srgbClr val="A85229"/>
                </a:solidFill>
                <a:effectLst>
                  <a:outerShdw blurRad="38100" dist="25400" dir="18900000" algn="bl" rotWithShape="0">
                    <a:prstClr val="white">
                      <a:alpha val="80000"/>
                    </a:prstClr>
                  </a:outerShdw>
                </a:effectLst>
                <a:latin typeface="Traditional Arabic" panose="02020603050405020304" pitchFamily="18" charset="-78"/>
                <a:ea typeface="Calibri"/>
                <a:cs typeface="Traditional Arabic" panose="02020603050405020304" pitchFamily="18" charset="-78"/>
              </a:rPr>
              <a:t>SERVQUAL</a:t>
            </a:r>
            <a:r>
              <a:rPr lang="en-US" sz="4000" dirty="0">
                <a:solidFill>
                  <a:srgbClr val="A85229"/>
                </a:solidFill>
                <a:effectLst>
                  <a:outerShdw blurRad="38100" dist="25400" dir="18900000" algn="bl" rotWithShape="0">
                    <a:prstClr val="white">
                      <a:alpha val="80000"/>
                    </a:prstClr>
                  </a:outerShdw>
                </a:effectLst>
                <a:latin typeface="Traditional Arabic" panose="02020603050405020304" pitchFamily="18" charset="-78"/>
                <a:ea typeface="Calibri"/>
                <a:cs typeface="Traditional Arabic" panose="02020603050405020304" pitchFamily="18" charset="-78"/>
              </a:rPr>
              <a:t> </a:t>
            </a:r>
            <a:endParaRPr lang="ar-SA" sz="4000" dirty="0">
              <a:latin typeface="Traditional Arabic" panose="02020603050405020304" pitchFamily="18" charset="-78"/>
              <a:cs typeface="Traditional Arabic" panose="02020603050405020304" pitchFamily="18" charset="-78"/>
            </a:endParaRPr>
          </a:p>
        </p:txBody>
      </p:sp>
      <p:sp>
        <p:nvSpPr>
          <p:cNvPr id="4" name="عنصر نائب للمحتوى 3"/>
          <p:cNvSpPr>
            <a:spLocks noGrp="1"/>
          </p:cNvSpPr>
          <p:nvPr>
            <p:ph sz="half" idx="2"/>
          </p:nvPr>
        </p:nvSpPr>
        <p:spPr>
          <a:xfrm>
            <a:off x="703384" y="3126799"/>
            <a:ext cx="8131127" cy="1853162"/>
          </a:xfrm>
        </p:spPr>
        <p:txBody>
          <a:bodyPr>
            <a:noAutofit/>
          </a:bodyPr>
          <a:lstStyle/>
          <a:p>
            <a:pPr marL="34290" indent="0" algn="just">
              <a:lnSpc>
                <a:spcPct val="100000"/>
              </a:lnSpc>
              <a:spcBef>
                <a:spcPts val="0"/>
              </a:spcBef>
              <a:buNone/>
            </a:pPr>
            <a:r>
              <a:rPr lang="ar-SA" sz="2800" dirty="0">
                <a:latin typeface="Traditional Arabic" panose="02020603050405020304" pitchFamily="18" charset="-78"/>
                <a:ea typeface="Calibri"/>
                <a:cs typeface="Traditional Arabic" panose="02020603050405020304" pitchFamily="18" charset="-78"/>
              </a:rPr>
              <a:t>يتكــون هــذا المقيــاس مــن مجمـوعتين كــل مجموعــة تضـم (</a:t>
            </a:r>
            <a:r>
              <a:rPr lang="en-US" sz="2800" dirty="0">
                <a:latin typeface="Traditional Arabic" panose="02020603050405020304" pitchFamily="18" charset="-78"/>
                <a:ea typeface="Calibri"/>
                <a:cs typeface="Traditional Arabic" panose="02020603050405020304" pitchFamily="18" charset="-78"/>
              </a:rPr>
              <a:t>22</a:t>
            </a:r>
            <a:r>
              <a:rPr lang="ar-SA" sz="2800" dirty="0">
                <a:latin typeface="Traditional Arabic" panose="02020603050405020304" pitchFamily="18" charset="-78"/>
                <a:ea typeface="Calibri"/>
                <a:cs typeface="Traditional Arabic" panose="02020603050405020304" pitchFamily="18" charset="-78"/>
              </a:rPr>
              <a:t>) عبــارة. تهــدف المجموعــة الأولــى لقيــاس توقعــات العمــلاء لخدمــة المنشأة، بينما تهـدف المجموعـة الثانيـة إلـى قيـاس اتجاهـــــات العمـــــلاء نحـــــو الأداء الفعلي للخدمة المقدمة من المنشـــــأة، وتظهر النتيجة بالمقارنة بين نتائج المجموعتين.</a:t>
            </a:r>
            <a:endParaRPr lang="ar-SA" sz="2800" dirty="0">
              <a:latin typeface="Traditional Arabic" panose="02020603050405020304" pitchFamily="18" charset="-78"/>
              <a:cs typeface="Traditional Arabic" panose="02020603050405020304" pitchFamily="18" charset="-78"/>
            </a:endParaRPr>
          </a:p>
        </p:txBody>
      </p:sp>
      <p:pic>
        <p:nvPicPr>
          <p:cNvPr id="5" name="صورة 4">
            <a:extLst>
              <a:ext uri="{FF2B5EF4-FFF2-40B4-BE49-F238E27FC236}">
                <a16:creationId xmlns:a16="http://schemas.microsoft.com/office/drawing/2014/main" id="{98F43A2A-CA2C-4243-9957-6EF1AE15AA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16" y="1"/>
            <a:ext cx="2053883" cy="1258620"/>
          </a:xfrm>
          <a:prstGeom prst="rect">
            <a:avLst/>
          </a:prstGeom>
          <a:noFill/>
        </p:spPr>
      </p:pic>
      <p:pic>
        <p:nvPicPr>
          <p:cNvPr id="6" name="صورة 5">
            <a:extLst>
              <a:ext uri="{FF2B5EF4-FFF2-40B4-BE49-F238E27FC236}">
                <a16:creationId xmlns:a16="http://schemas.microsoft.com/office/drawing/2014/main" id="{7139E3AE-6880-427E-9A9C-851D9D5FD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9" y="0"/>
            <a:ext cx="2278966" cy="1258621"/>
          </a:xfrm>
          <a:prstGeom prst="rect">
            <a:avLst/>
          </a:prstGeom>
        </p:spPr>
      </p:pic>
      <p:sp>
        <p:nvSpPr>
          <p:cNvPr id="7" name="مستطيل 6">
            <a:extLst>
              <a:ext uri="{FF2B5EF4-FFF2-40B4-BE49-F238E27FC236}">
                <a16:creationId xmlns:a16="http://schemas.microsoft.com/office/drawing/2014/main" id="{926DCB71-ED86-48AE-9645-F9B4069AB226}"/>
              </a:ext>
            </a:extLst>
          </p:cNvPr>
          <p:cNvSpPr/>
          <p:nvPr/>
        </p:nvSpPr>
        <p:spPr>
          <a:xfrm>
            <a:off x="725542" y="6439707"/>
            <a:ext cx="2042546" cy="400110"/>
          </a:xfrm>
          <a:prstGeom prst="rect">
            <a:avLst/>
          </a:prstGeom>
        </p:spPr>
        <p:txBody>
          <a:bodyPr wrap="none">
            <a:spAutoFit/>
          </a:bodyPr>
          <a:lstStyle/>
          <a:p>
            <a:pPr algn="ctr"/>
            <a:r>
              <a:rPr lang="en-US" sz="2000" b="1" dirty="0">
                <a:latin typeface="Traditional Arabic" panose="02020603050405020304" pitchFamily="18" charset="-78"/>
                <a:cs typeface="Traditional Arabic" panose="02020603050405020304" pitchFamily="18" charset="-78"/>
              </a:rPr>
              <a:t>00966 535284473</a:t>
            </a:r>
            <a:endParaRPr lang="ar-SA" sz="2000" b="1" dirty="0">
              <a:latin typeface="Traditional Arabic" panose="02020603050405020304" pitchFamily="18" charset="-78"/>
              <a:cs typeface="Traditional Arabic" panose="02020603050405020304" pitchFamily="18" charset="-78"/>
            </a:endParaRPr>
          </a:p>
        </p:txBody>
      </p:sp>
      <p:pic>
        <p:nvPicPr>
          <p:cNvPr id="8" name="صورة 7">
            <a:extLst>
              <a:ext uri="{FF2B5EF4-FFF2-40B4-BE49-F238E27FC236}">
                <a16:creationId xmlns:a16="http://schemas.microsoft.com/office/drawing/2014/main" id="{ECAD8978-8E3D-4C66-AACB-449873AB46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18" y="6399612"/>
            <a:ext cx="372360" cy="372360"/>
          </a:xfrm>
          <a:prstGeom prst="rect">
            <a:avLst/>
          </a:prstGeom>
        </p:spPr>
      </p:pic>
      <p:pic>
        <p:nvPicPr>
          <p:cNvPr id="9" name="صورة 8">
            <a:extLst>
              <a:ext uri="{FF2B5EF4-FFF2-40B4-BE49-F238E27FC236}">
                <a16:creationId xmlns:a16="http://schemas.microsoft.com/office/drawing/2014/main" id="{ED1B5B2D-9CE6-45E4-99C1-6690D8DAF3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23" y="6384832"/>
            <a:ext cx="167263" cy="372359"/>
          </a:xfrm>
          <a:prstGeom prst="rect">
            <a:avLst/>
          </a:prstGeom>
        </p:spPr>
      </p:pic>
      <p:pic>
        <p:nvPicPr>
          <p:cNvPr id="10" name="صورة 9">
            <a:extLst>
              <a:ext uri="{FF2B5EF4-FFF2-40B4-BE49-F238E27FC236}">
                <a16:creationId xmlns:a16="http://schemas.microsoft.com/office/drawing/2014/main" id="{88F3B221-3764-405C-9D03-1769F05C3C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9788" y="6379320"/>
            <a:ext cx="568617" cy="369332"/>
          </a:xfrm>
          <a:prstGeom prst="rect">
            <a:avLst/>
          </a:prstGeom>
        </p:spPr>
      </p:pic>
      <p:sp>
        <p:nvSpPr>
          <p:cNvPr id="11" name="مستطيل 10">
            <a:extLst>
              <a:ext uri="{FF2B5EF4-FFF2-40B4-BE49-F238E27FC236}">
                <a16:creationId xmlns:a16="http://schemas.microsoft.com/office/drawing/2014/main" id="{97B02EE4-D777-4A5B-9F44-78492D8516CF}"/>
              </a:ext>
            </a:extLst>
          </p:cNvPr>
          <p:cNvSpPr/>
          <p:nvPr/>
        </p:nvSpPr>
        <p:spPr>
          <a:xfrm>
            <a:off x="3601331" y="6401239"/>
            <a:ext cx="3276998" cy="400110"/>
          </a:xfrm>
          <a:prstGeom prst="rect">
            <a:avLst/>
          </a:prstGeom>
        </p:spPr>
        <p:txBody>
          <a:bodyPr wrap="square">
            <a:spAutoFit/>
          </a:bodyPr>
          <a:lstStyle/>
          <a:p>
            <a:pPr algn="ctr"/>
            <a:r>
              <a:rPr lang="en-GB" sz="2000" b="1" dirty="0">
                <a:latin typeface="Traditional Arabic" panose="02020603050405020304" pitchFamily="18" charset="-78"/>
                <a:cs typeface="Traditional Arabic" panose="02020603050405020304" pitchFamily="18" charset="-78"/>
              </a:rPr>
              <a:t>hamed.kanan@gmail.com </a:t>
            </a:r>
          </a:p>
        </p:txBody>
      </p:sp>
      <p:sp>
        <p:nvSpPr>
          <p:cNvPr id="12" name="مستطيل 11">
            <a:extLst>
              <a:ext uri="{FF2B5EF4-FFF2-40B4-BE49-F238E27FC236}">
                <a16:creationId xmlns:a16="http://schemas.microsoft.com/office/drawing/2014/main" id="{9D3F4AD2-493D-476D-80AD-020032C10AF1}"/>
              </a:ext>
            </a:extLst>
          </p:cNvPr>
          <p:cNvSpPr/>
          <p:nvPr/>
        </p:nvSpPr>
        <p:spPr>
          <a:xfrm>
            <a:off x="6995267" y="6297022"/>
            <a:ext cx="2138727" cy="523220"/>
          </a:xfrm>
          <a:prstGeom prst="rect">
            <a:avLst/>
          </a:prstGeom>
        </p:spPr>
        <p:txBody>
          <a:bodyPr wrap="none">
            <a:spAutoFit/>
          </a:bodyPr>
          <a:lstStyle/>
          <a:p>
            <a:pPr algn="r" rtl="1"/>
            <a:r>
              <a:rPr lang="ar-SA" sz="2800" dirty="0">
                <a:latin typeface="Traditional Arabic" panose="02020603050405020304" pitchFamily="18" charset="-78"/>
                <a:cs typeface="Traditional Arabic" panose="02020603050405020304" pitchFamily="18" charset="-78"/>
              </a:rPr>
              <a:t>د. حامد عمر كنعان </a:t>
            </a:r>
            <a:endParaRPr lang="ar-SA" sz="2800" dirty="0"/>
          </a:p>
        </p:txBody>
      </p:sp>
    </p:spTree>
    <p:extLst>
      <p:ext uri="{BB962C8B-B14F-4D97-AF65-F5344CB8AC3E}">
        <p14:creationId xmlns:p14="http://schemas.microsoft.com/office/powerpoint/2010/main" val="207206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23245" y="1533382"/>
            <a:ext cx="7200900" cy="689316"/>
          </a:xfrm>
        </p:spPr>
        <p:txBody>
          <a:bodyPr>
            <a:noAutofit/>
          </a:bodyPr>
          <a:lstStyle/>
          <a:p>
            <a:pPr algn="r"/>
            <a:r>
              <a:rPr lang="ar-SA" sz="4000" dirty="0">
                <a:latin typeface="Traditional Arabic" panose="02020603050405020304" pitchFamily="18" charset="-78"/>
                <a:ea typeface="Calibri"/>
                <a:cs typeface="Traditional Arabic" panose="02020603050405020304" pitchFamily="18" charset="-78"/>
              </a:rPr>
              <a:t>مقياس </a:t>
            </a:r>
            <a:r>
              <a:rPr lang="en-US" sz="3000" dirty="0">
                <a:latin typeface="Traditional Arabic" panose="02020603050405020304" pitchFamily="18" charset="-78"/>
                <a:ea typeface="Calibri"/>
                <a:cs typeface="Traditional Arabic" panose="02020603050405020304" pitchFamily="18" charset="-78"/>
              </a:rPr>
              <a:t>Grönroos</a:t>
            </a:r>
            <a:endParaRPr lang="ar-SA" sz="4000" dirty="0">
              <a:latin typeface="Traditional Arabic" panose="02020603050405020304" pitchFamily="18" charset="-78"/>
              <a:cs typeface="Traditional Arabic" panose="02020603050405020304" pitchFamily="18" charset="-78"/>
            </a:endParaRPr>
          </a:p>
        </p:txBody>
      </p:sp>
      <p:sp>
        <p:nvSpPr>
          <p:cNvPr id="4" name="عنصر نائب للمحتوى 3"/>
          <p:cNvSpPr>
            <a:spLocks noGrp="1"/>
          </p:cNvSpPr>
          <p:nvPr>
            <p:ph sz="half" idx="2"/>
          </p:nvPr>
        </p:nvSpPr>
        <p:spPr>
          <a:xfrm>
            <a:off x="693078" y="2645970"/>
            <a:ext cx="7986690" cy="2887454"/>
          </a:xfrm>
        </p:spPr>
        <p:txBody>
          <a:bodyPr>
            <a:noAutofit/>
          </a:bodyPr>
          <a:lstStyle/>
          <a:p>
            <a:pPr marL="34290" indent="0" algn="just">
              <a:lnSpc>
                <a:spcPct val="100000"/>
              </a:lnSpc>
              <a:spcBef>
                <a:spcPts val="0"/>
              </a:spcBef>
              <a:spcAft>
                <a:spcPts val="750"/>
              </a:spcAft>
              <a:buNone/>
            </a:pPr>
            <a:r>
              <a:rPr lang="ar-SA" sz="2800" dirty="0">
                <a:latin typeface="Traditional Arabic" panose="02020603050405020304" pitchFamily="18" charset="-78"/>
                <a:ea typeface="Calibri"/>
                <a:cs typeface="Traditional Arabic" panose="02020603050405020304" pitchFamily="18" charset="-78"/>
              </a:rPr>
              <a:t>جاء نموذج </a:t>
            </a:r>
            <a:r>
              <a:rPr lang="en-US" sz="2000" dirty="0">
                <a:latin typeface="Traditional Arabic" panose="02020603050405020304" pitchFamily="18" charset="-78"/>
                <a:ea typeface="Calibri"/>
                <a:cs typeface="Traditional Arabic" panose="02020603050405020304" pitchFamily="18" charset="-78"/>
              </a:rPr>
              <a:t>(Grönroos, 1982, 1984, 1990) </a:t>
            </a:r>
            <a:r>
              <a:rPr lang="ar-SA" sz="2000" dirty="0">
                <a:latin typeface="Traditional Arabic" panose="02020603050405020304" pitchFamily="18" charset="-78"/>
                <a:ea typeface="Calibri"/>
                <a:cs typeface="Traditional Arabic" panose="02020603050405020304" pitchFamily="18" charset="-78"/>
              </a:rPr>
              <a:t> </a:t>
            </a:r>
            <a:r>
              <a:rPr lang="ar-SA" sz="2800" dirty="0">
                <a:latin typeface="Traditional Arabic" panose="02020603050405020304" pitchFamily="18" charset="-78"/>
                <a:ea typeface="Calibri"/>
                <a:cs typeface="Traditional Arabic" panose="02020603050405020304" pitchFamily="18" charset="-78"/>
              </a:rPr>
              <a:t>ناقدا ومطورا لنموذج </a:t>
            </a:r>
            <a:r>
              <a:rPr lang="en-US" sz="2000" dirty="0">
                <a:latin typeface="Traditional Arabic" panose="02020603050405020304" pitchFamily="18" charset="-78"/>
                <a:cs typeface="Traditional Arabic" panose="02020603050405020304" pitchFamily="18" charset="-78"/>
              </a:rPr>
              <a:t>(SERVQUAL)</a:t>
            </a:r>
            <a:r>
              <a:rPr lang="ar-SA" sz="2800" dirty="0">
                <a:latin typeface="Traditional Arabic" panose="02020603050405020304" pitchFamily="18" charset="-78"/>
                <a:ea typeface="Calibri"/>
                <a:cs typeface="Traditional Arabic" panose="02020603050405020304" pitchFamily="18" charset="-78"/>
              </a:rPr>
              <a:t>حيث قام بإعادة تصنيف مقاييس وأبعاد جودة الخدمة الخمسة الواردة في نموذج </a:t>
            </a:r>
            <a:r>
              <a:rPr lang="en-US" sz="2000" dirty="0">
                <a:latin typeface="Traditional Arabic" panose="02020603050405020304" pitchFamily="18" charset="-78"/>
                <a:cs typeface="Traditional Arabic" panose="02020603050405020304" pitchFamily="18" charset="-78"/>
              </a:rPr>
              <a:t>(SERVQUAL) </a:t>
            </a:r>
            <a:r>
              <a:rPr lang="ar-SA" sz="2000" dirty="0">
                <a:latin typeface="Traditional Arabic" panose="02020603050405020304" pitchFamily="18" charset="-78"/>
                <a:cs typeface="Traditional Arabic" panose="02020603050405020304" pitchFamily="18" charset="-78"/>
              </a:rPr>
              <a:t> </a:t>
            </a:r>
            <a:r>
              <a:rPr lang="ar-SA" sz="2800" dirty="0">
                <a:latin typeface="Traditional Arabic" panose="02020603050405020304" pitchFamily="18" charset="-78"/>
                <a:ea typeface="Calibri"/>
                <a:cs typeface="Traditional Arabic" panose="02020603050405020304" pitchFamily="18" charset="-78"/>
              </a:rPr>
              <a:t>في بُعدين منفصلين هما: </a:t>
            </a:r>
          </a:p>
          <a:p>
            <a:pPr marL="34290" indent="0" algn="just">
              <a:lnSpc>
                <a:spcPct val="100000"/>
              </a:lnSpc>
              <a:spcBef>
                <a:spcPts val="0"/>
              </a:spcBef>
              <a:spcAft>
                <a:spcPts val="750"/>
              </a:spcAft>
              <a:buNone/>
            </a:pPr>
            <a:r>
              <a:rPr lang="ar-SA" sz="2800" dirty="0">
                <a:latin typeface="Traditional Arabic" panose="02020603050405020304" pitchFamily="18" charset="-78"/>
                <a:ea typeface="Calibri"/>
                <a:cs typeface="Traditional Arabic" panose="02020603050405020304" pitchFamily="18" charset="-78"/>
              </a:rPr>
              <a:t>أولا: البعد التقني </a:t>
            </a:r>
            <a:r>
              <a:rPr lang="en-US" sz="2000" dirty="0">
                <a:latin typeface="Traditional Arabic" panose="02020603050405020304" pitchFamily="18" charset="-78"/>
                <a:cs typeface="Traditional Arabic" panose="02020603050405020304" pitchFamily="18" charset="-78"/>
              </a:rPr>
              <a:t>Dimension  Technique</a:t>
            </a:r>
            <a:r>
              <a:rPr lang="ar-SA" sz="2000" dirty="0">
                <a:latin typeface="Traditional Arabic" panose="02020603050405020304" pitchFamily="18" charset="-78"/>
                <a:cs typeface="Traditional Arabic" panose="02020603050405020304" pitchFamily="18" charset="-78"/>
              </a:rPr>
              <a:t> </a:t>
            </a:r>
            <a:r>
              <a:rPr lang="ar-SA" sz="2800" dirty="0">
                <a:latin typeface="Traditional Arabic" panose="02020603050405020304" pitchFamily="18" charset="-78"/>
                <a:ea typeface="Calibri"/>
                <a:cs typeface="Traditional Arabic" panose="02020603050405020304" pitchFamily="18" charset="-78"/>
              </a:rPr>
              <a:t>الذي يقيس جودة المنفعة التي تقدمها الخدمة، وهو الجانب الموضوعي في الحكم على جودة الخدمة، </a:t>
            </a:r>
          </a:p>
        </p:txBody>
      </p:sp>
      <p:pic>
        <p:nvPicPr>
          <p:cNvPr id="5" name="صورة 4">
            <a:extLst>
              <a:ext uri="{FF2B5EF4-FFF2-40B4-BE49-F238E27FC236}">
                <a16:creationId xmlns:a16="http://schemas.microsoft.com/office/drawing/2014/main" id="{F6ECD115-C89C-44E8-A4A1-D0CDA729B3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16" y="1"/>
            <a:ext cx="2053883" cy="1258620"/>
          </a:xfrm>
          <a:prstGeom prst="rect">
            <a:avLst/>
          </a:prstGeom>
          <a:noFill/>
        </p:spPr>
      </p:pic>
      <p:pic>
        <p:nvPicPr>
          <p:cNvPr id="6" name="صورة 5">
            <a:extLst>
              <a:ext uri="{FF2B5EF4-FFF2-40B4-BE49-F238E27FC236}">
                <a16:creationId xmlns:a16="http://schemas.microsoft.com/office/drawing/2014/main" id="{CFF6B2AB-D088-44D3-805A-3BDC3A0FF4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9" y="0"/>
            <a:ext cx="2278966" cy="1258621"/>
          </a:xfrm>
          <a:prstGeom prst="rect">
            <a:avLst/>
          </a:prstGeom>
        </p:spPr>
      </p:pic>
      <p:sp>
        <p:nvSpPr>
          <p:cNvPr id="7" name="مستطيل 6">
            <a:extLst>
              <a:ext uri="{FF2B5EF4-FFF2-40B4-BE49-F238E27FC236}">
                <a16:creationId xmlns:a16="http://schemas.microsoft.com/office/drawing/2014/main" id="{00721891-241B-490A-A897-0E9CE1A068DF}"/>
              </a:ext>
            </a:extLst>
          </p:cNvPr>
          <p:cNvSpPr/>
          <p:nvPr/>
        </p:nvSpPr>
        <p:spPr>
          <a:xfrm>
            <a:off x="725542" y="6439707"/>
            <a:ext cx="2042546" cy="400110"/>
          </a:xfrm>
          <a:prstGeom prst="rect">
            <a:avLst/>
          </a:prstGeom>
        </p:spPr>
        <p:txBody>
          <a:bodyPr wrap="none">
            <a:spAutoFit/>
          </a:bodyPr>
          <a:lstStyle/>
          <a:p>
            <a:pPr algn="ctr"/>
            <a:r>
              <a:rPr lang="en-US" sz="2000" b="1" dirty="0">
                <a:latin typeface="Traditional Arabic" panose="02020603050405020304" pitchFamily="18" charset="-78"/>
                <a:cs typeface="Traditional Arabic" panose="02020603050405020304" pitchFamily="18" charset="-78"/>
              </a:rPr>
              <a:t>00966 535284473</a:t>
            </a:r>
            <a:endParaRPr lang="ar-SA" sz="2000" b="1" dirty="0">
              <a:latin typeface="Traditional Arabic" panose="02020603050405020304" pitchFamily="18" charset="-78"/>
              <a:cs typeface="Traditional Arabic" panose="02020603050405020304" pitchFamily="18" charset="-78"/>
            </a:endParaRPr>
          </a:p>
        </p:txBody>
      </p:sp>
      <p:pic>
        <p:nvPicPr>
          <p:cNvPr id="8" name="صورة 7">
            <a:extLst>
              <a:ext uri="{FF2B5EF4-FFF2-40B4-BE49-F238E27FC236}">
                <a16:creationId xmlns:a16="http://schemas.microsoft.com/office/drawing/2014/main" id="{B1CE26B6-570C-410D-9CD4-7B393FFB17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18" y="6399612"/>
            <a:ext cx="372360" cy="372360"/>
          </a:xfrm>
          <a:prstGeom prst="rect">
            <a:avLst/>
          </a:prstGeom>
        </p:spPr>
      </p:pic>
      <p:pic>
        <p:nvPicPr>
          <p:cNvPr id="9" name="صورة 8">
            <a:extLst>
              <a:ext uri="{FF2B5EF4-FFF2-40B4-BE49-F238E27FC236}">
                <a16:creationId xmlns:a16="http://schemas.microsoft.com/office/drawing/2014/main" id="{A3AB909B-3D17-4140-B5F8-514C7D3F1F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23" y="6384832"/>
            <a:ext cx="167263" cy="372359"/>
          </a:xfrm>
          <a:prstGeom prst="rect">
            <a:avLst/>
          </a:prstGeom>
        </p:spPr>
      </p:pic>
      <p:pic>
        <p:nvPicPr>
          <p:cNvPr id="10" name="صورة 9">
            <a:extLst>
              <a:ext uri="{FF2B5EF4-FFF2-40B4-BE49-F238E27FC236}">
                <a16:creationId xmlns:a16="http://schemas.microsoft.com/office/drawing/2014/main" id="{ABC249CA-1DC4-414B-9AB5-92E11F9E76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9788" y="6379320"/>
            <a:ext cx="568617" cy="369332"/>
          </a:xfrm>
          <a:prstGeom prst="rect">
            <a:avLst/>
          </a:prstGeom>
        </p:spPr>
      </p:pic>
      <p:sp>
        <p:nvSpPr>
          <p:cNvPr id="11" name="مستطيل 10">
            <a:extLst>
              <a:ext uri="{FF2B5EF4-FFF2-40B4-BE49-F238E27FC236}">
                <a16:creationId xmlns:a16="http://schemas.microsoft.com/office/drawing/2014/main" id="{05B22EC5-6A8D-44F1-A09E-45BBC46E8F87}"/>
              </a:ext>
            </a:extLst>
          </p:cNvPr>
          <p:cNvSpPr/>
          <p:nvPr/>
        </p:nvSpPr>
        <p:spPr>
          <a:xfrm>
            <a:off x="3601331" y="6401239"/>
            <a:ext cx="3276998" cy="400110"/>
          </a:xfrm>
          <a:prstGeom prst="rect">
            <a:avLst/>
          </a:prstGeom>
        </p:spPr>
        <p:txBody>
          <a:bodyPr wrap="square">
            <a:spAutoFit/>
          </a:bodyPr>
          <a:lstStyle/>
          <a:p>
            <a:pPr algn="ctr"/>
            <a:r>
              <a:rPr lang="en-GB" sz="2000" b="1" dirty="0">
                <a:latin typeface="Traditional Arabic" panose="02020603050405020304" pitchFamily="18" charset="-78"/>
                <a:cs typeface="Traditional Arabic" panose="02020603050405020304" pitchFamily="18" charset="-78"/>
              </a:rPr>
              <a:t>hamed.kanan@gmail.com </a:t>
            </a:r>
          </a:p>
        </p:txBody>
      </p:sp>
      <p:sp>
        <p:nvSpPr>
          <p:cNvPr id="12" name="مستطيل 11">
            <a:extLst>
              <a:ext uri="{FF2B5EF4-FFF2-40B4-BE49-F238E27FC236}">
                <a16:creationId xmlns:a16="http://schemas.microsoft.com/office/drawing/2014/main" id="{B5BDEA25-1263-41DB-A841-A7C75498008B}"/>
              </a:ext>
            </a:extLst>
          </p:cNvPr>
          <p:cNvSpPr/>
          <p:nvPr/>
        </p:nvSpPr>
        <p:spPr>
          <a:xfrm>
            <a:off x="6995267" y="6297022"/>
            <a:ext cx="2138727" cy="523220"/>
          </a:xfrm>
          <a:prstGeom prst="rect">
            <a:avLst/>
          </a:prstGeom>
        </p:spPr>
        <p:txBody>
          <a:bodyPr wrap="none">
            <a:spAutoFit/>
          </a:bodyPr>
          <a:lstStyle/>
          <a:p>
            <a:pPr algn="r" rtl="1"/>
            <a:r>
              <a:rPr lang="ar-SA" sz="2800" dirty="0">
                <a:latin typeface="Traditional Arabic" panose="02020603050405020304" pitchFamily="18" charset="-78"/>
                <a:cs typeface="Traditional Arabic" panose="02020603050405020304" pitchFamily="18" charset="-78"/>
              </a:rPr>
              <a:t>د. حامد عمر كنعان </a:t>
            </a:r>
            <a:endParaRPr lang="ar-SA" sz="2800" dirty="0"/>
          </a:p>
        </p:txBody>
      </p:sp>
    </p:spTree>
    <p:extLst>
      <p:ext uri="{BB962C8B-B14F-4D97-AF65-F5344CB8AC3E}">
        <p14:creationId xmlns:p14="http://schemas.microsoft.com/office/powerpoint/2010/main" val="279045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2905" y="1631858"/>
            <a:ext cx="7200900" cy="689316"/>
          </a:xfrm>
        </p:spPr>
        <p:txBody>
          <a:bodyPr>
            <a:noAutofit/>
          </a:bodyPr>
          <a:lstStyle/>
          <a:p>
            <a:pPr algn="r"/>
            <a:r>
              <a:rPr lang="ar-SA" sz="4000" dirty="0">
                <a:latin typeface="Traditional Arabic" panose="02020603050405020304" pitchFamily="18" charset="-78"/>
                <a:ea typeface="Calibri"/>
                <a:cs typeface="Traditional Arabic" panose="02020603050405020304" pitchFamily="18" charset="-78"/>
              </a:rPr>
              <a:t>مقياس </a:t>
            </a:r>
            <a:r>
              <a:rPr lang="en-US" sz="3000" dirty="0">
                <a:latin typeface="Traditional Arabic" panose="02020603050405020304" pitchFamily="18" charset="-78"/>
                <a:ea typeface="Calibri"/>
                <a:cs typeface="Traditional Arabic" panose="02020603050405020304" pitchFamily="18" charset="-78"/>
              </a:rPr>
              <a:t>Grönroos</a:t>
            </a:r>
            <a:endParaRPr lang="ar-SA" sz="4000" dirty="0">
              <a:latin typeface="Traditional Arabic" panose="02020603050405020304" pitchFamily="18" charset="-78"/>
              <a:cs typeface="Traditional Arabic" panose="02020603050405020304" pitchFamily="18" charset="-78"/>
            </a:endParaRPr>
          </a:p>
        </p:txBody>
      </p:sp>
      <p:sp>
        <p:nvSpPr>
          <p:cNvPr id="4" name="عنصر نائب للمحتوى 3"/>
          <p:cNvSpPr>
            <a:spLocks noGrp="1"/>
          </p:cNvSpPr>
          <p:nvPr>
            <p:ph sz="half" idx="2"/>
          </p:nvPr>
        </p:nvSpPr>
        <p:spPr>
          <a:xfrm>
            <a:off x="622738" y="2674112"/>
            <a:ext cx="7780283" cy="3220257"/>
          </a:xfrm>
        </p:spPr>
        <p:txBody>
          <a:bodyPr>
            <a:noAutofit/>
          </a:bodyPr>
          <a:lstStyle/>
          <a:p>
            <a:pPr marL="34290" indent="0" algn="just">
              <a:lnSpc>
                <a:spcPct val="100000"/>
              </a:lnSpc>
              <a:spcBef>
                <a:spcPts val="0"/>
              </a:spcBef>
              <a:spcAft>
                <a:spcPts val="750"/>
              </a:spcAft>
              <a:buNone/>
            </a:pPr>
            <a:r>
              <a:rPr lang="ar-SA" sz="2800" dirty="0">
                <a:latin typeface="Traditional Arabic" panose="02020603050405020304" pitchFamily="18" charset="-78"/>
                <a:ea typeface="Calibri"/>
                <a:cs typeface="Traditional Arabic" panose="02020603050405020304" pitchFamily="18" charset="-78"/>
              </a:rPr>
              <a:t>ثانيا: والبعد الوظيفي</a:t>
            </a:r>
            <a:r>
              <a:rPr lang="en-US" sz="2000" dirty="0">
                <a:latin typeface="Traditional Arabic" panose="02020603050405020304" pitchFamily="18" charset="-78"/>
                <a:ea typeface="Calibri"/>
                <a:cs typeface="Traditional Arabic" panose="02020603050405020304" pitchFamily="18" charset="-78"/>
              </a:rPr>
              <a:t>Dimension  Functional  </a:t>
            </a:r>
            <a:r>
              <a:rPr lang="ar-SA" sz="2800" dirty="0">
                <a:latin typeface="Traditional Arabic" panose="02020603050405020304" pitchFamily="18" charset="-78"/>
                <a:ea typeface="Calibri"/>
                <a:cs typeface="Traditional Arabic" panose="02020603050405020304" pitchFamily="18" charset="-78"/>
              </a:rPr>
              <a:t> الذي يقيس جودة الطريقة أو الكيفية التي تقدم بها الخدمة للزبون، وقد يكون هذا الجانب أقل موضوعية من السابق إلا أنه يشكل عنصر مهما في تقييم العميل للخدمة.</a:t>
            </a:r>
            <a:endParaRPr lang="en-US" sz="2800" dirty="0">
              <a:latin typeface="Traditional Arabic" panose="02020603050405020304" pitchFamily="18" charset="-78"/>
              <a:ea typeface="Calibri"/>
              <a:cs typeface="Traditional Arabic" panose="02020603050405020304" pitchFamily="18" charset="-78"/>
            </a:endParaRPr>
          </a:p>
          <a:p>
            <a:pPr marL="34290" indent="0" algn="just">
              <a:lnSpc>
                <a:spcPct val="100000"/>
              </a:lnSpc>
              <a:spcBef>
                <a:spcPts val="0"/>
              </a:spcBef>
              <a:buNone/>
            </a:pPr>
            <a:endParaRPr lang="ar-SA" sz="2800" dirty="0">
              <a:latin typeface="Traditional Arabic" panose="02020603050405020304" pitchFamily="18" charset="-78"/>
              <a:ea typeface="Calibri"/>
              <a:cs typeface="Traditional Arabic" panose="02020603050405020304" pitchFamily="18" charset="-78"/>
            </a:endParaRPr>
          </a:p>
          <a:p>
            <a:pPr marL="34290" indent="0" algn="just">
              <a:lnSpc>
                <a:spcPct val="100000"/>
              </a:lnSpc>
              <a:spcBef>
                <a:spcPts val="0"/>
              </a:spcBef>
              <a:buNone/>
            </a:pPr>
            <a:r>
              <a:rPr lang="ar-SA" sz="2800" dirty="0">
                <a:latin typeface="Traditional Arabic" panose="02020603050405020304" pitchFamily="18" charset="-78"/>
                <a:ea typeface="Calibri"/>
                <a:cs typeface="Traditional Arabic" panose="02020603050405020304" pitchFamily="18" charset="-78"/>
              </a:rPr>
              <a:t>وفيما بعد أضاف </a:t>
            </a:r>
            <a:r>
              <a:rPr lang="en-US" sz="2000" dirty="0">
                <a:latin typeface="Traditional Arabic" panose="02020603050405020304" pitchFamily="18" charset="-78"/>
                <a:ea typeface="Calibri"/>
                <a:cs typeface="Traditional Arabic" panose="02020603050405020304" pitchFamily="18" charset="-78"/>
              </a:rPr>
              <a:t>(Rust&amp; oliver, 1994) </a:t>
            </a:r>
            <a:r>
              <a:rPr lang="ar-SA" sz="2000" dirty="0">
                <a:latin typeface="Traditional Arabic" panose="02020603050405020304" pitchFamily="18" charset="-78"/>
                <a:ea typeface="Calibri"/>
                <a:cs typeface="Traditional Arabic" panose="02020603050405020304" pitchFamily="18" charset="-78"/>
              </a:rPr>
              <a:t> </a:t>
            </a:r>
            <a:r>
              <a:rPr lang="ar-SA" sz="2800" dirty="0">
                <a:latin typeface="Traditional Arabic" panose="02020603050405020304" pitchFamily="18" charset="-78"/>
                <a:ea typeface="Calibri"/>
                <a:cs typeface="Traditional Arabic" panose="02020603050405020304" pitchFamily="18" charset="-78"/>
              </a:rPr>
              <a:t>على نموذج </a:t>
            </a:r>
            <a:r>
              <a:rPr lang="en-US" sz="2000" dirty="0">
                <a:latin typeface="Traditional Arabic" panose="02020603050405020304" pitchFamily="18" charset="-78"/>
                <a:ea typeface="Calibri"/>
                <a:cs typeface="Traditional Arabic" panose="02020603050405020304" pitchFamily="18" charset="-78"/>
              </a:rPr>
              <a:t>Grönroos</a:t>
            </a:r>
            <a:r>
              <a:rPr lang="ar-SA" sz="2800" dirty="0">
                <a:latin typeface="Traditional Arabic" panose="02020603050405020304" pitchFamily="18" charset="-78"/>
                <a:ea typeface="Calibri"/>
                <a:cs typeface="Traditional Arabic" panose="02020603050405020304" pitchFamily="18" charset="-78"/>
              </a:rPr>
              <a:t> بعدا ثالثا يقل أهمية عن البعد التقني والبعد الوظيفي. هو بعد البيئة الذي يقيس الصورة الذهنية السابقة عن المؤسسة التي تقدم الخدمة. </a:t>
            </a:r>
          </a:p>
        </p:txBody>
      </p:sp>
      <p:pic>
        <p:nvPicPr>
          <p:cNvPr id="5" name="صورة 4">
            <a:extLst>
              <a:ext uri="{FF2B5EF4-FFF2-40B4-BE49-F238E27FC236}">
                <a16:creationId xmlns:a16="http://schemas.microsoft.com/office/drawing/2014/main" id="{01DDD208-F3DB-47AB-A3BD-5EACD3D647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16" y="1"/>
            <a:ext cx="2053883" cy="1258620"/>
          </a:xfrm>
          <a:prstGeom prst="rect">
            <a:avLst/>
          </a:prstGeom>
          <a:noFill/>
        </p:spPr>
      </p:pic>
      <p:pic>
        <p:nvPicPr>
          <p:cNvPr id="6" name="صورة 5">
            <a:extLst>
              <a:ext uri="{FF2B5EF4-FFF2-40B4-BE49-F238E27FC236}">
                <a16:creationId xmlns:a16="http://schemas.microsoft.com/office/drawing/2014/main" id="{81ACCAA8-D908-40FB-AB67-3CF3E934E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9" y="0"/>
            <a:ext cx="2278966" cy="1258621"/>
          </a:xfrm>
          <a:prstGeom prst="rect">
            <a:avLst/>
          </a:prstGeom>
        </p:spPr>
      </p:pic>
      <p:sp>
        <p:nvSpPr>
          <p:cNvPr id="7" name="مستطيل 6">
            <a:extLst>
              <a:ext uri="{FF2B5EF4-FFF2-40B4-BE49-F238E27FC236}">
                <a16:creationId xmlns:a16="http://schemas.microsoft.com/office/drawing/2014/main" id="{F250DA7D-F906-45E4-9B63-C7788C56858C}"/>
              </a:ext>
            </a:extLst>
          </p:cNvPr>
          <p:cNvSpPr/>
          <p:nvPr/>
        </p:nvSpPr>
        <p:spPr>
          <a:xfrm>
            <a:off x="725542" y="6439707"/>
            <a:ext cx="2042546" cy="400110"/>
          </a:xfrm>
          <a:prstGeom prst="rect">
            <a:avLst/>
          </a:prstGeom>
        </p:spPr>
        <p:txBody>
          <a:bodyPr wrap="none">
            <a:spAutoFit/>
          </a:bodyPr>
          <a:lstStyle/>
          <a:p>
            <a:pPr algn="ctr"/>
            <a:r>
              <a:rPr lang="en-US" sz="2000" b="1" dirty="0">
                <a:latin typeface="Traditional Arabic" panose="02020603050405020304" pitchFamily="18" charset="-78"/>
                <a:cs typeface="Traditional Arabic" panose="02020603050405020304" pitchFamily="18" charset="-78"/>
              </a:rPr>
              <a:t>00966 535284473</a:t>
            </a:r>
            <a:endParaRPr lang="ar-SA" sz="2000" b="1" dirty="0">
              <a:latin typeface="Traditional Arabic" panose="02020603050405020304" pitchFamily="18" charset="-78"/>
              <a:cs typeface="Traditional Arabic" panose="02020603050405020304" pitchFamily="18" charset="-78"/>
            </a:endParaRPr>
          </a:p>
        </p:txBody>
      </p:sp>
      <p:pic>
        <p:nvPicPr>
          <p:cNvPr id="8" name="صورة 7">
            <a:extLst>
              <a:ext uri="{FF2B5EF4-FFF2-40B4-BE49-F238E27FC236}">
                <a16:creationId xmlns:a16="http://schemas.microsoft.com/office/drawing/2014/main" id="{A77DB000-1085-49B3-906E-3C332A260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18" y="6399612"/>
            <a:ext cx="372360" cy="372360"/>
          </a:xfrm>
          <a:prstGeom prst="rect">
            <a:avLst/>
          </a:prstGeom>
        </p:spPr>
      </p:pic>
      <p:pic>
        <p:nvPicPr>
          <p:cNvPr id="9" name="صورة 8">
            <a:extLst>
              <a:ext uri="{FF2B5EF4-FFF2-40B4-BE49-F238E27FC236}">
                <a16:creationId xmlns:a16="http://schemas.microsoft.com/office/drawing/2014/main" id="{F351A27D-A618-4ABB-A864-D2074E7EDE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23" y="6384832"/>
            <a:ext cx="167263" cy="372359"/>
          </a:xfrm>
          <a:prstGeom prst="rect">
            <a:avLst/>
          </a:prstGeom>
        </p:spPr>
      </p:pic>
      <p:pic>
        <p:nvPicPr>
          <p:cNvPr id="10" name="صورة 9">
            <a:extLst>
              <a:ext uri="{FF2B5EF4-FFF2-40B4-BE49-F238E27FC236}">
                <a16:creationId xmlns:a16="http://schemas.microsoft.com/office/drawing/2014/main" id="{450F6C70-3CDF-4711-B03D-E11DCC9137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9788" y="6379320"/>
            <a:ext cx="568617" cy="369332"/>
          </a:xfrm>
          <a:prstGeom prst="rect">
            <a:avLst/>
          </a:prstGeom>
        </p:spPr>
      </p:pic>
      <p:sp>
        <p:nvSpPr>
          <p:cNvPr id="11" name="مستطيل 10">
            <a:extLst>
              <a:ext uri="{FF2B5EF4-FFF2-40B4-BE49-F238E27FC236}">
                <a16:creationId xmlns:a16="http://schemas.microsoft.com/office/drawing/2014/main" id="{BC2BF101-F2AF-4761-94A9-5725B3E18F97}"/>
              </a:ext>
            </a:extLst>
          </p:cNvPr>
          <p:cNvSpPr/>
          <p:nvPr/>
        </p:nvSpPr>
        <p:spPr>
          <a:xfrm>
            <a:off x="3601331" y="6401239"/>
            <a:ext cx="3276998" cy="400110"/>
          </a:xfrm>
          <a:prstGeom prst="rect">
            <a:avLst/>
          </a:prstGeom>
        </p:spPr>
        <p:txBody>
          <a:bodyPr wrap="square">
            <a:spAutoFit/>
          </a:bodyPr>
          <a:lstStyle/>
          <a:p>
            <a:pPr algn="ctr"/>
            <a:r>
              <a:rPr lang="en-GB" sz="2000" b="1" dirty="0">
                <a:latin typeface="Traditional Arabic" panose="02020603050405020304" pitchFamily="18" charset="-78"/>
                <a:cs typeface="Traditional Arabic" panose="02020603050405020304" pitchFamily="18" charset="-78"/>
              </a:rPr>
              <a:t>hamed.kanan@gmail.com </a:t>
            </a:r>
          </a:p>
        </p:txBody>
      </p:sp>
      <p:sp>
        <p:nvSpPr>
          <p:cNvPr id="12" name="مستطيل 11">
            <a:extLst>
              <a:ext uri="{FF2B5EF4-FFF2-40B4-BE49-F238E27FC236}">
                <a16:creationId xmlns:a16="http://schemas.microsoft.com/office/drawing/2014/main" id="{E5AFF741-A319-4AF2-BDF0-AA285E63AB11}"/>
              </a:ext>
            </a:extLst>
          </p:cNvPr>
          <p:cNvSpPr/>
          <p:nvPr/>
        </p:nvSpPr>
        <p:spPr>
          <a:xfrm>
            <a:off x="6995267" y="6297022"/>
            <a:ext cx="2138727" cy="523220"/>
          </a:xfrm>
          <a:prstGeom prst="rect">
            <a:avLst/>
          </a:prstGeom>
        </p:spPr>
        <p:txBody>
          <a:bodyPr wrap="none">
            <a:spAutoFit/>
          </a:bodyPr>
          <a:lstStyle/>
          <a:p>
            <a:pPr algn="r" rtl="1"/>
            <a:r>
              <a:rPr lang="ar-SA" sz="2800" dirty="0">
                <a:latin typeface="Traditional Arabic" panose="02020603050405020304" pitchFamily="18" charset="-78"/>
                <a:cs typeface="Traditional Arabic" panose="02020603050405020304" pitchFamily="18" charset="-78"/>
              </a:rPr>
              <a:t>د. حامد عمر كنعان </a:t>
            </a:r>
            <a:endParaRPr lang="ar-SA" sz="2800" dirty="0"/>
          </a:p>
        </p:txBody>
      </p:sp>
    </p:spTree>
    <p:extLst>
      <p:ext uri="{BB962C8B-B14F-4D97-AF65-F5344CB8AC3E}">
        <p14:creationId xmlns:p14="http://schemas.microsoft.com/office/powerpoint/2010/main" val="240894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1038" y="1913210"/>
            <a:ext cx="7200900" cy="633047"/>
          </a:xfrm>
        </p:spPr>
        <p:txBody>
          <a:bodyPr>
            <a:noAutofit/>
          </a:bodyPr>
          <a:lstStyle/>
          <a:p>
            <a:pPr algn="r"/>
            <a:r>
              <a:rPr lang="ar-SA" sz="4000" dirty="0">
                <a:latin typeface="Traditional Arabic" panose="02020603050405020304" pitchFamily="18" charset="-78"/>
                <a:ea typeface="Calibri"/>
                <a:cs typeface="Traditional Arabic" panose="02020603050405020304" pitchFamily="18" charset="-78"/>
              </a:rPr>
              <a:t>مقياس </a:t>
            </a:r>
            <a:r>
              <a:rPr lang="en-US" sz="3000" dirty="0">
                <a:latin typeface="Traditional Arabic" panose="02020603050405020304" pitchFamily="18" charset="-78"/>
                <a:ea typeface="Calibri"/>
                <a:cs typeface="Traditional Arabic" panose="02020603050405020304" pitchFamily="18" charset="-78"/>
              </a:rPr>
              <a:t>(SERVPERF)</a:t>
            </a:r>
            <a:endParaRPr lang="ar-SA" sz="3000" dirty="0">
              <a:latin typeface="Traditional Arabic" panose="02020603050405020304" pitchFamily="18" charset="-78"/>
              <a:cs typeface="Traditional Arabic" panose="02020603050405020304" pitchFamily="18" charset="-78"/>
            </a:endParaRPr>
          </a:p>
        </p:txBody>
      </p:sp>
      <p:sp>
        <p:nvSpPr>
          <p:cNvPr id="4" name="عنصر نائب للمحتوى 3"/>
          <p:cNvSpPr>
            <a:spLocks noGrp="1"/>
          </p:cNvSpPr>
          <p:nvPr>
            <p:ph sz="half" idx="2"/>
          </p:nvPr>
        </p:nvSpPr>
        <p:spPr>
          <a:xfrm>
            <a:off x="633046" y="2844839"/>
            <a:ext cx="8004517" cy="3176137"/>
          </a:xfrm>
        </p:spPr>
        <p:txBody>
          <a:bodyPr>
            <a:noAutofit/>
          </a:bodyPr>
          <a:lstStyle/>
          <a:p>
            <a:pPr marL="34290" indent="0" algn="just">
              <a:lnSpc>
                <a:spcPct val="100000"/>
              </a:lnSpc>
              <a:spcBef>
                <a:spcPts val="0"/>
              </a:spcBef>
              <a:buNone/>
            </a:pPr>
            <a:r>
              <a:rPr lang="ar-SA" sz="2800" dirty="0">
                <a:latin typeface="Traditional Arabic" panose="02020603050405020304" pitchFamily="18" charset="-78"/>
                <a:ea typeface="Calibri"/>
                <a:cs typeface="Traditional Arabic" panose="02020603050405020304" pitchFamily="18" charset="-78"/>
              </a:rPr>
              <a:t>قدم </a:t>
            </a:r>
            <a:r>
              <a:rPr lang="en-US" sz="2000" dirty="0">
                <a:latin typeface="Traditional Arabic" panose="02020603050405020304" pitchFamily="18" charset="-78"/>
                <a:ea typeface="Calibri"/>
                <a:cs typeface="Traditional Arabic" panose="02020603050405020304" pitchFamily="18" charset="-78"/>
              </a:rPr>
              <a:t>Cronin&amp; Taylor (1992)</a:t>
            </a:r>
            <a:r>
              <a:rPr lang="ar-SA" sz="2000" dirty="0">
                <a:latin typeface="Traditional Arabic" panose="02020603050405020304" pitchFamily="18" charset="-78"/>
                <a:ea typeface="Calibri"/>
                <a:cs typeface="Traditional Arabic" panose="02020603050405020304" pitchFamily="18" charset="-78"/>
              </a:rPr>
              <a:t> </a:t>
            </a:r>
            <a:r>
              <a:rPr lang="ar-SA" sz="2800" dirty="0">
                <a:latin typeface="Traditional Arabic" panose="02020603050405020304" pitchFamily="18" charset="-78"/>
                <a:ea typeface="Calibri"/>
                <a:cs typeface="Traditional Arabic" panose="02020603050405020304" pitchFamily="18" charset="-78"/>
              </a:rPr>
              <a:t>نموذج </a:t>
            </a:r>
            <a:r>
              <a:rPr lang="en-US" sz="2000" dirty="0">
                <a:latin typeface="Traditional Arabic" panose="02020603050405020304" pitchFamily="18" charset="-78"/>
                <a:ea typeface="Calibri"/>
                <a:cs typeface="Traditional Arabic" panose="02020603050405020304" pitchFamily="18" charset="-78"/>
              </a:rPr>
              <a:t>(SERVPERF)</a:t>
            </a:r>
            <a:r>
              <a:rPr lang="ar-SA" sz="2000" dirty="0">
                <a:latin typeface="Traditional Arabic" panose="02020603050405020304" pitchFamily="18" charset="-78"/>
                <a:ea typeface="Calibri"/>
                <a:cs typeface="Traditional Arabic" panose="02020603050405020304" pitchFamily="18" charset="-78"/>
              </a:rPr>
              <a:t> </a:t>
            </a:r>
            <a:r>
              <a:rPr lang="ar-SA" sz="2800" dirty="0">
                <a:latin typeface="Traditional Arabic" panose="02020603050405020304" pitchFamily="18" charset="-78"/>
                <a:ea typeface="Calibri"/>
                <a:cs typeface="Traditional Arabic" panose="02020603050405020304" pitchFamily="18" charset="-78"/>
              </a:rPr>
              <a:t>في ضوء الدراسات الناقدة لنموذج </a:t>
            </a:r>
            <a:r>
              <a:rPr lang="en-US" sz="2000" dirty="0">
                <a:latin typeface="Traditional Arabic" panose="02020603050405020304" pitchFamily="18" charset="-78"/>
                <a:ea typeface="Calibri"/>
                <a:cs typeface="Traditional Arabic" panose="02020603050405020304" pitchFamily="18" charset="-78"/>
              </a:rPr>
              <a:t>(SERVQUAL)</a:t>
            </a:r>
            <a:r>
              <a:rPr lang="ar-SA" sz="2800" dirty="0">
                <a:latin typeface="Traditional Arabic" panose="02020603050405020304" pitchFamily="18" charset="-78"/>
                <a:ea typeface="Calibri"/>
                <a:cs typeface="Traditional Arabic" panose="02020603050405020304" pitchFamily="18" charset="-78"/>
              </a:rPr>
              <a:t>، حيث يقوم مقياس </a:t>
            </a:r>
            <a:r>
              <a:rPr lang="en-US" sz="2000" dirty="0">
                <a:latin typeface="Traditional Arabic" panose="02020603050405020304" pitchFamily="18" charset="-78"/>
                <a:ea typeface="Calibri"/>
                <a:cs typeface="Traditional Arabic" panose="02020603050405020304" pitchFamily="18" charset="-78"/>
              </a:rPr>
              <a:t>(SERVPERF) </a:t>
            </a:r>
            <a:r>
              <a:rPr lang="ar-SA" sz="2000" dirty="0">
                <a:latin typeface="Traditional Arabic" panose="02020603050405020304" pitchFamily="18" charset="-78"/>
                <a:ea typeface="Calibri"/>
                <a:cs typeface="Traditional Arabic" panose="02020603050405020304" pitchFamily="18" charset="-78"/>
              </a:rPr>
              <a:t> </a:t>
            </a:r>
            <a:r>
              <a:rPr lang="ar-SA" sz="2800" dirty="0">
                <a:latin typeface="Traditional Arabic" panose="02020603050405020304" pitchFamily="18" charset="-78"/>
                <a:ea typeface="Calibri"/>
                <a:cs typeface="Traditional Arabic" panose="02020603050405020304" pitchFamily="18" charset="-78"/>
              </a:rPr>
              <a:t>على فكرة قياس الأداء الفعلي للخدمة الحالية المدركة من قبل الزبون في ضوء خبراته وتجاربه السابقة.</a:t>
            </a:r>
          </a:p>
          <a:p>
            <a:pPr marL="34290" indent="0" algn="just">
              <a:lnSpc>
                <a:spcPct val="100000"/>
              </a:lnSpc>
              <a:spcBef>
                <a:spcPts val="0"/>
              </a:spcBef>
              <a:buNone/>
            </a:pPr>
            <a:r>
              <a:rPr lang="ar-SA" sz="2800" dirty="0">
                <a:latin typeface="Traditional Arabic" panose="02020603050405020304" pitchFamily="18" charset="-78"/>
                <a:ea typeface="Calibri"/>
                <a:cs typeface="Traditional Arabic" panose="02020603050405020304" pitchFamily="18" charset="-78"/>
              </a:rPr>
              <a:t> </a:t>
            </a:r>
          </a:p>
          <a:p>
            <a:pPr marL="34290" indent="0" algn="just">
              <a:lnSpc>
                <a:spcPct val="100000"/>
              </a:lnSpc>
              <a:spcBef>
                <a:spcPts val="0"/>
              </a:spcBef>
              <a:buNone/>
            </a:pPr>
            <a:r>
              <a:rPr lang="ar-SA" sz="2800" dirty="0">
                <a:latin typeface="Traditional Arabic" panose="02020603050405020304" pitchFamily="18" charset="-78"/>
                <a:ea typeface="Calibri"/>
                <a:cs typeface="Traditional Arabic" panose="02020603050405020304" pitchFamily="18" charset="-78"/>
              </a:rPr>
              <a:t>وهذا يعني استبعاد فكرة الفجوة التي يقوم عليها مقياس </a:t>
            </a:r>
            <a:r>
              <a:rPr lang="en-US" sz="2000" dirty="0">
                <a:latin typeface="Traditional Arabic" panose="02020603050405020304" pitchFamily="18" charset="-78"/>
                <a:ea typeface="Calibri"/>
                <a:cs typeface="Traditional Arabic" panose="02020603050405020304" pitchFamily="18" charset="-78"/>
              </a:rPr>
              <a:t>(SERVQUAL)</a:t>
            </a:r>
            <a:r>
              <a:rPr lang="ar-SA" sz="2800" dirty="0">
                <a:latin typeface="Traditional Arabic" panose="02020603050405020304" pitchFamily="18" charset="-78"/>
                <a:ea typeface="Calibri"/>
                <a:cs typeface="Traditional Arabic" panose="02020603050405020304" pitchFamily="18" charset="-78"/>
              </a:rPr>
              <a:t>، ولكنه بنفس الوقت اعتمد أبعاد قياس جودة الخدمة الخمسة التي طورها هذا المقياس وهي: (الاعتماديـــــة، الاســـــتجابة، الموثوقية، التعــاطف والملموســـــية).  </a:t>
            </a:r>
            <a:endParaRPr lang="ar-SA" sz="2800" dirty="0">
              <a:latin typeface="Traditional Arabic" panose="02020603050405020304" pitchFamily="18" charset="-78"/>
              <a:cs typeface="Traditional Arabic" panose="02020603050405020304" pitchFamily="18" charset="-78"/>
            </a:endParaRPr>
          </a:p>
        </p:txBody>
      </p:sp>
      <p:pic>
        <p:nvPicPr>
          <p:cNvPr id="5" name="صورة 4">
            <a:extLst>
              <a:ext uri="{FF2B5EF4-FFF2-40B4-BE49-F238E27FC236}">
                <a16:creationId xmlns:a16="http://schemas.microsoft.com/office/drawing/2014/main" id="{AB205F97-65A6-447B-8337-41C23994ED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16" y="1"/>
            <a:ext cx="2053883" cy="1258620"/>
          </a:xfrm>
          <a:prstGeom prst="rect">
            <a:avLst/>
          </a:prstGeom>
          <a:noFill/>
        </p:spPr>
      </p:pic>
      <p:pic>
        <p:nvPicPr>
          <p:cNvPr id="6" name="صورة 5">
            <a:extLst>
              <a:ext uri="{FF2B5EF4-FFF2-40B4-BE49-F238E27FC236}">
                <a16:creationId xmlns:a16="http://schemas.microsoft.com/office/drawing/2014/main" id="{03D22C7B-1F1C-4131-A3A3-C85B3C5276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9" y="0"/>
            <a:ext cx="2278966" cy="1258621"/>
          </a:xfrm>
          <a:prstGeom prst="rect">
            <a:avLst/>
          </a:prstGeom>
        </p:spPr>
      </p:pic>
      <p:sp>
        <p:nvSpPr>
          <p:cNvPr id="7" name="مستطيل 6">
            <a:extLst>
              <a:ext uri="{FF2B5EF4-FFF2-40B4-BE49-F238E27FC236}">
                <a16:creationId xmlns:a16="http://schemas.microsoft.com/office/drawing/2014/main" id="{4F7A9F97-370E-4EBC-9534-992C79B665E8}"/>
              </a:ext>
            </a:extLst>
          </p:cNvPr>
          <p:cNvSpPr/>
          <p:nvPr/>
        </p:nvSpPr>
        <p:spPr>
          <a:xfrm>
            <a:off x="725542" y="6439707"/>
            <a:ext cx="2042546" cy="400110"/>
          </a:xfrm>
          <a:prstGeom prst="rect">
            <a:avLst/>
          </a:prstGeom>
        </p:spPr>
        <p:txBody>
          <a:bodyPr wrap="none">
            <a:spAutoFit/>
          </a:bodyPr>
          <a:lstStyle/>
          <a:p>
            <a:pPr algn="ctr"/>
            <a:r>
              <a:rPr lang="en-US" sz="2000" b="1" dirty="0">
                <a:latin typeface="Traditional Arabic" panose="02020603050405020304" pitchFamily="18" charset="-78"/>
                <a:cs typeface="Traditional Arabic" panose="02020603050405020304" pitchFamily="18" charset="-78"/>
              </a:rPr>
              <a:t>00966 535284473</a:t>
            </a:r>
            <a:endParaRPr lang="ar-SA" sz="2000" b="1" dirty="0">
              <a:latin typeface="Traditional Arabic" panose="02020603050405020304" pitchFamily="18" charset="-78"/>
              <a:cs typeface="Traditional Arabic" panose="02020603050405020304" pitchFamily="18" charset="-78"/>
            </a:endParaRPr>
          </a:p>
        </p:txBody>
      </p:sp>
      <p:pic>
        <p:nvPicPr>
          <p:cNvPr id="8" name="صورة 7">
            <a:extLst>
              <a:ext uri="{FF2B5EF4-FFF2-40B4-BE49-F238E27FC236}">
                <a16:creationId xmlns:a16="http://schemas.microsoft.com/office/drawing/2014/main" id="{71D222D1-E6DA-4ADD-A4B3-2827D8EA7C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18" y="6399612"/>
            <a:ext cx="372360" cy="372360"/>
          </a:xfrm>
          <a:prstGeom prst="rect">
            <a:avLst/>
          </a:prstGeom>
        </p:spPr>
      </p:pic>
      <p:pic>
        <p:nvPicPr>
          <p:cNvPr id="9" name="صورة 8">
            <a:extLst>
              <a:ext uri="{FF2B5EF4-FFF2-40B4-BE49-F238E27FC236}">
                <a16:creationId xmlns:a16="http://schemas.microsoft.com/office/drawing/2014/main" id="{06187985-95AF-424D-BB53-D97A81F035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23" y="6384832"/>
            <a:ext cx="167263" cy="372359"/>
          </a:xfrm>
          <a:prstGeom prst="rect">
            <a:avLst/>
          </a:prstGeom>
        </p:spPr>
      </p:pic>
      <p:pic>
        <p:nvPicPr>
          <p:cNvPr id="10" name="صورة 9">
            <a:extLst>
              <a:ext uri="{FF2B5EF4-FFF2-40B4-BE49-F238E27FC236}">
                <a16:creationId xmlns:a16="http://schemas.microsoft.com/office/drawing/2014/main" id="{0F15C3AD-85FE-4FBF-84A2-0BCF1F0614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9788" y="6379320"/>
            <a:ext cx="568617" cy="369332"/>
          </a:xfrm>
          <a:prstGeom prst="rect">
            <a:avLst/>
          </a:prstGeom>
        </p:spPr>
      </p:pic>
      <p:sp>
        <p:nvSpPr>
          <p:cNvPr id="11" name="مستطيل 10">
            <a:extLst>
              <a:ext uri="{FF2B5EF4-FFF2-40B4-BE49-F238E27FC236}">
                <a16:creationId xmlns:a16="http://schemas.microsoft.com/office/drawing/2014/main" id="{881B00FA-DD83-46B6-8E4F-5B1D883747C1}"/>
              </a:ext>
            </a:extLst>
          </p:cNvPr>
          <p:cNvSpPr/>
          <p:nvPr/>
        </p:nvSpPr>
        <p:spPr>
          <a:xfrm>
            <a:off x="3601331" y="6401239"/>
            <a:ext cx="3276998" cy="400110"/>
          </a:xfrm>
          <a:prstGeom prst="rect">
            <a:avLst/>
          </a:prstGeom>
        </p:spPr>
        <p:txBody>
          <a:bodyPr wrap="square">
            <a:spAutoFit/>
          </a:bodyPr>
          <a:lstStyle/>
          <a:p>
            <a:pPr algn="ctr"/>
            <a:r>
              <a:rPr lang="en-GB" sz="2000" b="1" dirty="0">
                <a:latin typeface="Traditional Arabic" panose="02020603050405020304" pitchFamily="18" charset="-78"/>
                <a:cs typeface="Traditional Arabic" panose="02020603050405020304" pitchFamily="18" charset="-78"/>
              </a:rPr>
              <a:t>hamed.kanan@gmail.com </a:t>
            </a:r>
          </a:p>
        </p:txBody>
      </p:sp>
      <p:sp>
        <p:nvSpPr>
          <p:cNvPr id="12" name="مستطيل 11">
            <a:extLst>
              <a:ext uri="{FF2B5EF4-FFF2-40B4-BE49-F238E27FC236}">
                <a16:creationId xmlns:a16="http://schemas.microsoft.com/office/drawing/2014/main" id="{829899AA-936D-4E5E-9ACE-E55A95DE4957}"/>
              </a:ext>
            </a:extLst>
          </p:cNvPr>
          <p:cNvSpPr/>
          <p:nvPr/>
        </p:nvSpPr>
        <p:spPr>
          <a:xfrm>
            <a:off x="6995267" y="6297022"/>
            <a:ext cx="2138727" cy="523220"/>
          </a:xfrm>
          <a:prstGeom prst="rect">
            <a:avLst/>
          </a:prstGeom>
        </p:spPr>
        <p:txBody>
          <a:bodyPr wrap="none">
            <a:spAutoFit/>
          </a:bodyPr>
          <a:lstStyle/>
          <a:p>
            <a:pPr algn="r" rtl="1"/>
            <a:r>
              <a:rPr lang="ar-SA" sz="2800" dirty="0">
                <a:latin typeface="Traditional Arabic" panose="02020603050405020304" pitchFamily="18" charset="-78"/>
                <a:cs typeface="Traditional Arabic" panose="02020603050405020304" pitchFamily="18" charset="-78"/>
              </a:rPr>
              <a:t>د. حامد عمر كنعان </a:t>
            </a:r>
            <a:endParaRPr lang="ar-SA" sz="2800" dirty="0"/>
          </a:p>
        </p:txBody>
      </p:sp>
    </p:spTree>
    <p:extLst>
      <p:ext uri="{BB962C8B-B14F-4D97-AF65-F5344CB8AC3E}">
        <p14:creationId xmlns:p14="http://schemas.microsoft.com/office/powerpoint/2010/main" val="251505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1024759" y="2605688"/>
            <a:ext cx="7457179" cy="1811572"/>
          </a:xfrm>
        </p:spPr>
        <p:txBody>
          <a:bodyPr>
            <a:noAutofit/>
          </a:bodyPr>
          <a:lstStyle/>
          <a:p>
            <a:pPr marL="34290" indent="0" algn="just">
              <a:lnSpc>
                <a:spcPct val="100000"/>
              </a:lnSpc>
              <a:spcBef>
                <a:spcPts val="0"/>
              </a:spcBef>
              <a:buNone/>
            </a:pPr>
            <a:r>
              <a:rPr lang="ar-SA" sz="2800" dirty="0">
                <a:latin typeface="Traditional Arabic" panose="02020603050405020304" pitchFamily="18" charset="-78"/>
                <a:ea typeface="Calibri"/>
                <a:cs typeface="Traditional Arabic" panose="02020603050405020304" pitchFamily="18" charset="-78"/>
              </a:rPr>
              <a:t>وقد تميز مقياس </a:t>
            </a:r>
            <a:r>
              <a:rPr lang="en-US" sz="2000" dirty="0">
                <a:latin typeface="Traditional Arabic" panose="02020603050405020304" pitchFamily="18" charset="-78"/>
                <a:ea typeface="Calibri"/>
                <a:cs typeface="Traditional Arabic" panose="02020603050405020304" pitchFamily="18" charset="-78"/>
              </a:rPr>
              <a:t>(SERVPERF) </a:t>
            </a:r>
            <a:r>
              <a:rPr lang="ar-SA" sz="2000" dirty="0">
                <a:latin typeface="Traditional Arabic" panose="02020603050405020304" pitchFamily="18" charset="-78"/>
                <a:ea typeface="Calibri"/>
                <a:cs typeface="Traditional Arabic" panose="02020603050405020304" pitchFamily="18" charset="-78"/>
              </a:rPr>
              <a:t> </a:t>
            </a:r>
            <a:r>
              <a:rPr lang="ar-SA" sz="2800" dirty="0">
                <a:latin typeface="Traditional Arabic" panose="02020603050405020304" pitchFamily="18" charset="-78"/>
                <a:ea typeface="Calibri"/>
                <a:cs typeface="Traditional Arabic" panose="02020603050405020304" pitchFamily="18" charset="-78"/>
              </a:rPr>
              <a:t>بسهولة تطبيقه ودقة نتائجه مقارنة بمقياس </a:t>
            </a:r>
            <a:r>
              <a:rPr lang="en-US" sz="2000" dirty="0">
                <a:latin typeface="Traditional Arabic" panose="02020603050405020304" pitchFamily="18" charset="-78"/>
                <a:ea typeface="Calibri"/>
                <a:cs typeface="Traditional Arabic" panose="02020603050405020304" pitchFamily="18" charset="-78"/>
              </a:rPr>
              <a:t>(SERVQUAL)</a:t>
            </a:r>
            <a:r>
              <a:rPr lang="ar-SA" sz="2800" dirty="0">
                <a:latin typeface="Traditional Arabic" panose="02020603050405020304" pitchFamily="18" charset="-78"/>
                <a:ea typeface="Calibri"/>
                <a:cs typeface="Traditional Arabic" panose="02020603050405020304" pitchFamily="18" charset="-78"/>
              </a:rPr>
              <a:t>، ما أدى إلى استخدامه على نطاق واسع في الدراسات والأبحاث المعتبرة في المجال.</a:t>
            </a:r>
            <a:endParaRPr lang="ar-SA" sz="2800" dirty="0">
              <a:latin typeface="Traditional Arabic" panose="02020603050405020304" pitchFamily="18" charset="-78"/>
              <a:cs typeface="Traditional Arabic" panose="02020603050405020304" pitchFamily="18" charset="-78"/>
            </a:endParaRPr>
          </a:p>
        </p:txBody>
      </p:sp>
      <p:sp>
        <p:nvSpPr>
          <p:cNvPr id="6" name="عنوان 1">
            <a:extLst>
              <a:ext uri="{FF2B5EF4-FFF2-40B4-BE49-F238E27FC236}">
                <a16:creationId xmlns:a16="http://schemas.microsoft.com/office/drawing/2014/main" id="{64F3B54B-DEB8-4DE9-81CC-A6D765A53564}"/>
              </a:ext>
            </a:extLst>
          </p:cNvPr>
          <p:cNvSpPr>
            <a:spLocks noGrp="1"/>
          </p:cNvSpPr>
          <p:nvPr>
            <p:ph type="title"/>
          </p:nvPr>
        </p:nvSpPr>
        <p:spPr>
          <a:xfrm>
            <a:off x="1281038" y="1716268"/>
            <a:ext cx="7200900" cy="633047"/>
          </a:xfrm>
        </p:spPr>
        <p:txBody>
          <a:bodyPr>
            <a:noAutofit/>
          </a:bodyPr>
          <a:lstStyle/>
          <a:p>
            <a:pPr algn="r"/>
            <a:r>
              <a:rPr lang="ar-SA" sz="4000" dirty="0">
                <a:latin typeface="Traditional Arabic" panose="02020603050405020304" pitchFamily="18" charset="-78"/>
                <a:ea typeface="Calibri"/>
                <a:cs typeface="Traditional Arabic" panose="02020603050405020304" pitchFamily="18" charset="-78"/>
              </a:rPr>
              <a:t>مقياس </a:t>
            </a:r>
            <a:r>
              <a:rPr lang="en-US" sz="3000" dirty="0">
                <a:latin typeface="Traditional Arabic" panose="02020603050405020304" pitchFamily="18" charset="-78"/>
                <a:ea typeface="Calibri"/>
                <a:cs typeface="Traditional Arabic" panose="02020603050405020304" pitchFamily="18" charset="-78"/>
              </a:rPr>
              <a:t>(SERVPERF)</a:t>
            </a:r>
            <a:endParaRPr lang="ar-SA" sz="3000" dirty="0">
              <a:latin typeface="Traditional Arabic" panose="02020603050405020304" pitchFamily="18" charset="-78"/>
              <a:cs typeface="Traditional Arabic" panose="02020603050405020304" pitchFamily="18" charset="-78"/>
            </a:endParaRPr>
          </a:p>
        </p:txBody>
      </p:sp>
      <p:pic>
        <p:nvPicPr>
          <p:cNvPr id="7" name="صورة 6">
            <a:extLst>
              <a:ext uri="{FF2B5EF4-FFF2-40B4-BE49-F238E27FC236}">
                <a16:creationId xmlns:a16="http://schemas.microsoft.com/office/drawing/2014/main" id="{19AFA329-CDFD-4198-94FB-023F7AEFB7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16" y="1"/>
            <a:ext cx="2053883" cy="1258620"/>
          </a:xfrm>
          <a:prstGeom prst="rect">
            <a:avLst/>
          </a:prstGeom>
          <a:noFill/>
        </p:spPr>
      </p:pic>
      <p:pic>
        <p:nvPicPr>
          <p:cNvPr id="8" name="صورة 7">
            <a:extLst>
              <a:ext uri="{FF2B5EF4-FFF2-40B4-BE49-F238E27FC236}">
                <a16:creationId xmlns:a16="http://schemas.microsoft.com/office/drawing/2014/main" id="{02A699B3-4353-454D-A4C0-D23ED88547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9" y="0"/>
            <a:ext cx="2278966" cy="1258621"/>
          </a:xfrm>
          <a:prstGeom prst="rect">
            <a:avLst/>
          </a:prstGeom>
        </p:spPr>
      </p:pic>
      <p:sp>
        <p:nvSpPr>
          <p:cNvPr id="9" name="مستطيل 8">
            <a:extLst>
              <a:ext uri="{FF2B5EF4-FFF2-40B4-BE49-F238E27FC236}">
                <a16:creationId xmlns:a16="http://schemas.microsoft.com/office/drawing/2014/main" id="{DAE0DF76-9A47-418E-8A37-A568F4E7F97D}"/>
              </a:ext>
            </a:extLst>
          </p:cNvPr>
          <p:cNvSpPr/>
          <p:nvPr/>
        </p:nvSpPr>
        <p:spPr>
          <a:xfrm>
            <a:off x="725542" y="6439707"/>
            <a:ext cx="2042546" cy="400110"/>
          </a:xfrm>
          <a:prstGeom prst="rect">
            <a:avLst/>
          </a:prstGeom>
        </p:spPr>
        <p:txBody>
          <a:bodyPr wrap="none">
            <a:spAutoFit/>
          </a:bodyPr>
          <a:lstStyle/>
          <a:p>
            <a:pPr algn="ctr"/>
            <a:r>
              <a:rPr lang="en-US" sz="2000" b="1" dirty="0">
                <a:latin typeface="Traditional Arabic" panose="02020603050405020304" pitchFamily="18" charset="-78"/>
                <a:cs typeface="Traditional Arabic" panose="02020603050405020304" pitchFamily="18" charset="-78"/>
              </a:rPr>
              <a:t>00966 535284473</a:t>
            </a:r>
            <a:endParaRPr lang="ar-SA" sz="2000" b="1" dirty="0">
              <a:latin typeface="Traditional Arabic" panose="02020603050405020304" pitchFamily="18" charset="-78"/>
              <a:cs typeface="Traditional Arabic" panose="02020603050405020304" pitchFamily="18" charset="-78"/>
            </a:endParaRPr>
          </a:p>
        </p:txBody>
      </p:sp>
      <p:pic>
        <p:nvPicPr>
          <p:cNvPr id="10" name="صورة 9">
            <a:extLst>
              <a:ext uri="{FF2B5EF4-FFF2-40B4-BE49-F238E27FC236}">
                <a16:creationId xmlns:a16="http://schemas.microsoft.com/office/drawing/2014/main" id="{66CB6642-38B9-4B11-BD33-471ED82B26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18" y="6399612"/>
            <a:ext cx="372360" cy="372360"/>
          </a:xfrm>
          <a:prstGeom prst="rect">
            <a:avLst/>
          </a:prstGeom>
        </p:spPr>
      </p:pic>
      <p:pic>
        <p:nvPicPr>
          <p:cNvPr id="11" name="صورة 10">
            <a:extLst>
              <a:ext uri="{FF2B5EF4-FFF2-40B4-BE49-F238E27FC236}">
                <a16:creationId xmlns:a16="http://schemas.microsoft.com/office/drawing/2014/main" id="{FCEEA40B-4D13-4014-8BDD-2C475E4CBE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23" y="6384832"/>
            <a:ext cx="167263" cy="372359"/>
          </a:xfrm>
          <a:prstGeom prst="rect">
            <a:avLst/>
          </a:prstGeom>
        </p:spPr>
      </p:pic>
      <p:pic>
        <p:nvPicPr>
          <p:cNvPr id="12" name="صورة 11">
            <a:extLst>
              <a:ext uri="{FF2B5EF4-FFF2-40B4-BE49-F238E27FC236}">
                <a16:creationId xmlns:a16="http://schemas.microsoft.com/office/drawing/2014/main" id="{2393D304-BAC9-4098-90CD-67033E4050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9788" y="6379320"/>
            <a:ext cx="568617" cy="369332"/>
          </a:xfrm>
          <a:prstGeom prst="rect">
            <a:avLst/>
          </a:prstGeom>
        </p:spPr>
      </p:pic>
      <p:sp>
        <p:nvSpPr>
          <p:cNvPr id="13" name="مستطيل 12">
            <a:extLst>
              <a:ext uri="{FF2B5EF4-FFF2-40B4-BE49-F238E27FC236}">
                <a16:creationId xmlns:a16="http://schemas.microsoft.com/office/drawing/2014/main" id="{EC4831A4-9741-473B-AB19-D7FD48B846DB}"/>
              </a:ext>
            </a:extLst>
          </p:cNvPr>
          <p:cNvSpPr/>
          <p:nvPr/>
        </p:nvSpPr>
        <p:spPr>
          <a:xfrm>
            <a:off x="3601331" y="6401239"/>
            <a:ext cx="3276998" cy="400110"/>
          </a:xfrm>
          <a:prstGeom prst="rect">
            <a:avLst/>
          </a:prstGeom>
        </p:spPr>
        <p:txBody>
          <a:bodyPr wrap="square">
            <a:spAutoFit/>
          </a:bodyPr>
          <a:lstStyle/>
          <a:p>
            <a:pPr algn="ctr"/>
            <a:r>
              <a:rPr lang="en-GB" sz="2000" b="1" dirty="0">
                <a:latin typeface="Traditional Arabic" panose="02020603050405020304" pitchFamily="18" charset="-78"/>
                <a:cs typeface="Traditional Arabic" panose="02020603050405020304" pitchFamily="18" charset="-78"/>
              </a:rPr>
              <a:t>hamed.kanan@gmail.com </a:t>
            </a:r>
          </a:p>
        </p:txBody>
      </p:sp>
      <p:sp>
        <p:nvSpPr>
          <p:cNvPr id="14" name="مستطيل 13">
            <a:extLst>
              <a:ext uri="{FF2B5EF4-FFF2-40B4-BE49-F238E27FC236}">
                <a16:creationId xmlns:a16="http://schemas.microsoft.com/office/drawing/2014/main" id="{59149B43-80AB-43A3-A48C-BE5B6446B606}"/>
              </a:ext>
            </a:extLst>
          </p:cNvPr>
          <p:cNvSpPr/>
          <p:nvPr/>
        </p:nvSpPr>
        <p:spPr>
          <a:xfrm>
            <a:off x="6995267" y="6297022"/>
            <a:ext cx="2138727" cy="523220"/>
          </a:xfrm>
          <a:prstGeom prst="rect">
            <a:avLst/>
          </a:prstGeom>
        </p:spPr>
        <p:txBody>
          <a:bodyPr wrap="none">
            <a:spAutoFit/>
          </a:bodyPr>
          <a:lstStyle/>
          <a:p>
            <a:pPr algn="r" rtl="1"/>
            <a:r>
              <a:rPr lang="ar-SA" sz="2800" dirty="0">
                <a:latin typeface="Traditional Arabic" panose="02020603050405020304" pitchFamily="18" charset="-78"/>
                <a:cs typeface="Traditional Arabic" panose="02020603050405020304" pitchFamily="18" charset="-78"/>
              </a:rPr>
              <a:t>د. حامد عمر كنعان </a:t>
            </a:r>
            <a:endParaRPr lang="ar-SA" sz="2800" dirty="0"/>
          </a:p>
        </p:txBody>
      </p:sp>
    </p:spTree>
    <p:extLst>
      <p:ext uri="{BB962C8B-B14F-4D97-AF65-F5344CB8AC3E}">
        <p14:creationId xmlns:p14="http://schemas.microsoft.com/office/powerpoint/2010/main" val="140146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32000"/>
                    </a14:imgEffect>
                    <a14:imgEffect>
                      <a14:brightnessContrast bright="-12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465649766"/>
              </p:ext>
            </p:extLst>
          </p:nvPr>
        </p:nvGraphicFramePr>
        <p:xfrm>
          <a:off x="273457" y="1976570"/>
          <a:ext cx="5302988" cy="2839212"/>
        </p:xfrm>
        <a:graphic>
          <a:graphicData uri="http://schemas.openxmlformats.org/drawingml/2006/table">
            <a:tbl>
              <a:tblPr rtl="1" firstRow="1" firstCol="1" bandRow="1"/>
              <a:tblGrid>
                <a:gridCol w="296201">
                  <a:extLst>
                    <a:ext uri="{9D8B030D-6E8A-4147-A177-3AD203B41FA5}">
                      <a16:colId xmlns:a16="http://schemas.microsoft.com/office/drawing/2014/main" val="20000"/>
                    </a:ext>
                  </a:extLst>
                </a:gridCol>
                <a:gridCol w="828192">
                  <a:extLst>
                    <a:ext uri="{9D8B030D-6E8A-4147-A177-3AD203B41FA5}">
                      <a16:colId xmlns:a16="http://schemas.microsoft.com/office/drawing/2014/main" val="20001"/>
                    </a:ext>
                  </a:extLst>
                </a:gridCol>
                <a:gridCol w="4178595">
                  <a:extLst>
                    <a:ext uri="{9D8B030D-6E8A-4147-A177-3AD203B41FA5}">
                      <a16:colId xmlns:a16="http://schemas.microsoft.com/office/drawing/2014/main" val="20002"/>
                    </a:ext>
                  </a:extLst>
                </a:gridCol>
              </a:tblGrid>
              <a:tr h="315468">
                <a:tc>
                  <a:txBody>
                    <a:bodyPr/>
                    <a:lstStyle/>
                    <a:p>
                      <a:pPr algn="just" rtl="1">
                        <a:lnSpc>
                          <a:spcPct val="115000"/>
                        </a:lnSpc>
                        <a:spcBef>
                          <a:spcPts val="200"/>
                        </a:spcBef>
                        <a:spcAft>
                          <a:spcPts val="0"/>
                        </a:spcAft>
                      </a:pPr>
                      <a:r>
                        <a:rPr lang="ar-SA" sz="1800" dirty="0">
                          <a:effectLst/>
                          <a:latin typeface="Traditional Arabic" panose="02020603050405020304" pitchFamily="18" charset="-78"/>
                          <a:ea typeface="Calibri"/>
                          <a:cs typeface="Traditional Arabic" panose="02020603050405020304" pitchFamily="18" charset="-78"/>
                        </a:rPr>
                        <a:t> </a:t>
                      </a:r>
                      <a:endParaRPr lang="en-US" sz="1800" dirty="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200"/>
                        </a:spcBef>
                        <a:spcAft>
                          <a:spcPts val="0"/>
                        </a:spcAft>
                      </a:pPr>
                      <a:r>
                        <a:rPr lang="ar-SA" sz="1800" b="1" dirty="0">
                          <a:effectLst/>
                          <a:latin typeface="Traditional Arabic" panose="02020603050405020304" pitchFamily="18" charset="-78"/>
                          <a:ea typeface="Calibri"/>
                          <a:cs typeface="Traditional Arabic" panose="02020603050405020304" pitchFamily="18" charset="-78"/>
                        </a:rPr>
                        <a:t>الأبعاد</a:t>
                      </a:r>
                      <a:endParaRPr lang="en-US" sz="1800" b="1" dirty="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200"/>
                        </a:spcBef>
                        <a:spcAft>
                          <a:spcPts val="0"/>
                        </a:spcAft>
                      </a:pPr>
                      <a:r>
                        <a:rPr lang="ar-SA" sz="1800" b="1" dirty="0">
                          <a:effectLst/>
                          <a:latin typeface="Traditional Arabic" panose="02020603050405020304" pitchFamily="18" charset="-78"/>
                          <a:ea typeface="Calibri"/>
                          <a:cs typeface="Traditional Arabic" panose="02020603050405020304" pitchFamily="18" charset="-78"/>
                        </a:rPr>
                        <a:t>التعريف</a:t>
                      </a:r>
                      <a:endParaRPr lang="en-US" sz="1800" b="1" dirty="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6601">
                <a:tc>
                  <a:txBody>
                    <a:bodyPr/>
                    <a:lstStyle/>
                    <a:p>
                      <a:pPr algn="just" rtl="1">
                        <a:lnSpc>
                          <a:spcPct val="115000"/>
                        </a:lnSpc>
                        <a:spcBef>
                          <a:spcPts val="200"/>
                        </a:spcBef>
                        <a:spcAft>
                          <a:spcPts val="0"/>
                        </a:spcAft>
                      </a:pPr>
                      <a:r>
                        <a:rPr lang="ar-SA" sz="1800">
                          <a:effectLst/>
                          <a:latin typeface="Traditional Arabic" panose="02020603050405020304" pitchFamily="18" charset="-78"/>
                          <a:ea typeface="Calibri"/>
                          <a:cs typeface="Traditional Arabic" panose="02020603050405020304" pitchFamily="18" charset="-78"/>
                        </a:rPr>
                        <a:t>1</a:t>
                      </a:r>
                      <a:endParaRPr lang="en-US" sz="180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200"/>
                        </a:spcBef>
                        <a:spcAft>
                          <a:spcPts val="0"/>
                        </a:spcAft>
                      </a:pPr>
                      <a:r>
                        <a:rPr lang="ar-SA" sz="1800">
                          <a:effectLst/>
                          <a:latin typeface="Traditional Arabic" panose="02020603050405020304" pitchFamily="18" charset="-78"/>
                          <a:ea typeface="Calibri"/>
                          <a:cs typeface="Traditional Arabic" panose="02020603050405020304" pitchFamily="18" charset="-78"/>
                        </a:rPr>
                        <a:t>الدقة</a:t>
                      </a:r>
                      <a:endParaRPr lang="en-US" sz="180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200"/>
                        </a:spcBef>
                        <a:spcAft>
                          <a:spcPts val="0"/>
                        </a:spcAft>
                      </a:pPr>
                      <a:r>
                        <a:rPr lang="ar-SA" sz="1800">
                          <a:effectLst/>
                          <a:latin typeface="Traditional Arabic" panose="02020603050405020304" pitchFamily="18" charset="-78"/>
                          <a:ea typeface="Calibri"/>
                          <a:cs typeface="Traditional Arabic" panose="02020603050405020304" pitchFamily="18" charset="-78"/>
                        </a:rPr>
                        <a:t>الثبات في إنجاز الخدمة بصورة صحيحة من المرة الأولى</a:t>
                      </a:r>
                      <a:endParaRPr lang="en-US" sz="180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6601">
                <a:tc>
                  <a:txBody>
                    <a:bodyPr/>
                    <a:lstStyle/>
                    <a:p>
                      <a:pPr algn="just" rtl="1">
                        <a:lnSpc>
                          <a:spcPct val="115000"/>
                        </a:lnSpc>
                        <a:spcBef>
                          <a:spcPts val="200"/>
                        </a:spcBef>
                        <a:spcAft>
                          <a:spcPts val="0"/>
                        </a:spcAft>
                      </a:pPr>
                      <a:r>
                        <a:rPr lang="ar-SA" sz="1800">
                          <a:effectLst/>
                          <a:latin typeface="Traditional Arabic" panose="02020603050405020304" pitchFamily="18" charset="-78"/>
                          <a:ea typeface="Calibri"/>
                          <a:cs typeface="Traditional Arabic" panose="02020603050405020304" pitchFamily="18" charset="-78"/>
                        </a:rPr>
                        <a:t>2</a:t>
                      </a:r>
                      <a:endParaRPr lang="en-US" sz="180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200"/>
                        </a:spcBef>
                        <a:spcAft>
                          <a:spcPts val="0"/>
                        </a:spcAft>
                      </a:pPr>
                      <a:r>
                        <a:rPr lang="ar-SA" sz="1800">
                          <a:effectLst/>
                          <a:latin typeface="Traditional Arabic" panose="02020603050405020304" pitchFamily="18" charset="-78"/>
                          <a:ea typeface="Calibri"/>
                          <a:cs typeface="Traditional Arabic" panose="02020603050405020304" pitchFamily="18" charset="-78"/>
                        </a:rPr>
                        <a:t>الإتمام</a:t>
                      </a:r>
                      <a:endParaRPr lang="en-US" sz="180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200"/>
                        </a:spcBef>
                        <a:spcAft>
                          <a:spcPts val="0"/>
                        </a:spcAft>
                      </a:pPr>
                      <a:r>
                        <a:rPr lang="ar-SA" sz="1800" dirty="0">
                          <a:effectLst/>
                          <a:latin typeface="Traditional Arabic" panose="02020603050405020304" pitchFamily="18" charset="-78"/>
                          <a:ea typeface="Calibri"/>
                          <a:cs typeface="Traditional Arabic" panose="02020603050405020304" pitchFamily="18" charset="-78"/>
                        </a:rPr>
                        <a:t>تقديم الخدمة بصورة متكاملة شاملة لجميع عناصر بيئة العمل  الجاذبة</a:t>
                      </a:r>
                      <a:endParaRPr lang="en-US" sz="1800" dirty="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601">
                <a:tc>
                  <a:txBody>
                    <a:bodyPr/>
                    <a:lstStyle/>
                    <a:p>
                      <a:pPr algn="just" rtl="1">
                        <a:lnSpc>
                          <a:spcPct val="115000"/>
                        </a:lnSpc>
                        <a:spcBef>
                          <a:spcPts val="200"/>
                        </a:spcBef>
                        <a:spcAft>
                          <a:spcPts val="0"/>
                        </a:spcAft>
                      </a:pPr>
                      <a:r>
                        <a:rPr lang="ar-SA" sz="1800">
                          <a:effectLst/>
                          <a:latin typeface="Traditional Arabic" panose="02020603050405020304" pitchFamily="18" charset="-78"/>
                          <a:ea typeface="Calibri"/>
                          <a:cs typeface="Traditional Arabic" panose="02020603050405020304" pitchFamily="18" charset="-78"/>
                        </a:rPr>
                        <a:t>3</a:t>
                      </a:r>
                      <a:endParaRPr lang="en-US" sz="180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200"/>
                        </a:spcBef>
                        <a:spcAft>
                          <a:spcPts val="0"/>
                        </a:spcAft>
                      </a:pPr>
                      <a:r>
                        <a:rPr lang="ar-SA" sz="1800">
                          <a:effectLst/>
                          <a:latin typeface="Traditional Arabic" panose="02020603050405020304" pitchFamily="18" charset="-78"/>
                          <a:ea typeface="Calibri"/>
                          <a:cs typeface="Traditional Arabic" panose="02020603050405020304" pitchFamily="18" charset="-78"/>
                        </a:rPr>
                        <a:t>التسليم</a:t>
                      </a:r>
                      <a:endParaRPr lang="en-US" sz="180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200"/>
                        </a:spcBef>
                        <a:spcAft>
                          <a:spcPts val="0"/>
                        </a:spcAft>
                      </a:pPr>
                      <a:r>
                        <a:rPr lang="ar-SA" sz="1800" dirty="0">
                          <a:effectLst/>
                          <a:latin typeface="Traditional Arabic" panose="02020603050405020304" pitchFamily="18" charset="-78"/>
                          <a:ea typeface="Calibri"/>
                          <a:cs typeface="Traditional Arabic" panose="02020603050405020304" pitchFamily="18" charset="-78"/>
                        </a:rPr>
                        <a:t>الالتزام بتسليم الخدمة في الموعد المحدد والوفاء بالوعود</a:t>
                      </a:r>
                      <a:endParaRPr lang="en-US" sz="1800" dirty="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6601">
                <a:tc>
                  <a:txBody>
                    <a:bodyPr/>
                    <a:lstStyle/>
                    <a:p>
                      <a:pPr algn="just" rtl="1">
                        <a:lnSpc>
                          <a:spcPct val="115000"/>
                        </a:lnSpc>
                        <a:spcBef>
                          <a:spcPts val="200"/>
                        </a:spcBef>
                        <a:spcAft>
                          <a:spcPts val="0"/>
                        </a:spcAft>
                      </a:pPr>
                      <a:r>
                        <a:rPr lang="ar-SA" sz="1800">
                          <a:effectLst/>
                          <a:latin typeface="Traditional Arabic" panose="02020603050405020304" pitchFamily="18" charset="-78"/>
                          <a:ea typeface="Calibri"/>
                          <a:cs typeface="Traditional Arabic" panose="02020603050405020304" pitchFamily="18" charset="-78"/>
                        </a:rPr>
                        <a:t>4</a:t>
                      </a:r>
                      <a:endParaRPr lang="en-US" sz="180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200"/>
                        </a:spcBef>
                        <a:spcAft>
                          <a:spcPts val="0"/>
                        </a:spcAft>
                      </a:pPr>
                      <a:r>
                        <a:rPr lang="ar-SA" sz="1800">
                          <a:effectLst/>
                          <a:latin typeface="Traditional Arabic" panose="02020603050405020304" pitchFamily="18" charset="-78"/>
                          <a:ea typeface="Calibri"/>
                          <a:cs typeface="Traditional Arabic" panose="02020603050405020304" pitchFamily="18" charset="-78"/>
                        </a:rPr>
                        <a:t>الرشاقة</a:t>
                      </a:r>
                      <a:endParaRPr lang="en-US" sz="180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200"/>
                        </a:spcBef>
                        <a:spcAft>
                          <a:spcPts val="0"/>
                        </a:spcAft>
                      </a:pPr>
                      <a:r>
                        <a:rPr lang="ar-SA" sz="1800">
                          <a:effectLst/>
                          <a:latin typeface="Traditional Arabic" panose="02020603050405020304" pitchFamily="18" charset="-78"/>
                          <a:ea typeface="Calibri"/>
                          <a:cs typeface="Traditional Arabic" panose="02020603050405020304" pitchFamily="18" charset="-78"/>
                        </a:rPr>
                        <a:t>الالتزام بتسليم الخدمة للمستفيدين بأقصر وقت ممكن</a:t>
                      </a:r>
                      <a:endParaRPr lang="en-US" sz="180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6601">
                <a:tc>
                  <a:txBody>
                    <a:bodyPr/>
                    <a:lstStyle/>
                    <a:p>
                      <a:pPr algn="just" rtl="1">
                        <a:lnSpc>
                          <a:spcPct val="115000"/>
                        </a:lnSpc>
                        <a:spcBef>
                          <a:spcPts val="200"/>
                        </a:spcBef>
                        <a:spcAft>
                          <a:spcPts val="0"/>
                        </a:spcAft>
                      </a:pPr>
                      <a:r>
                        <a:rPr lang="ar-SA" sz="1800">
                          <a:effectLst/>
                          <a:latin typeface="Traditional Arabic" panose="02020603050405020304" pitchFamily="18" charset="-78"/>
                          <a:ea typeface="Calibri"/>
                          <a:cs typeface="Traditional Arabic" panose="02020603050405020304" pitchFamily="18" charset="-78"/>
                        </a:rPr>
                        <a:t>5</a:t>
                      </a:r>
                      <a:endParaRPr lang="en-US" sz="180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200"/>
                        </a:spcBef>
                        <a:spcAft>
                          <a:spcPts val="0"/>
                        </a:spcAft>
                      </a:pPr>
                      <a:r>
                        <a:rPr lang="ar-SA" sz="1800">
                          <a:effectLst/>
                          <a:latin typeface="Traditional Arabic" panose="02020603050405020304" pitchFamily="18" charset="-78"/>
                          <a:ea typeface="Calibri"/>
                          <a:cs typeface="Traditional Arabic" panose="02020603050405020304" pitchFamily="18" charset="-78"/>
                        </a:rPr>
                        <a:t>التناسق</a:t>
                      </a:r>
                      <a:endParaRPr lang="en-US" sz="180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200"/>
                        </a:spcBef>
                        <a:spcAft>
                          <a:spcPts val="0"/>
                        </a:spcAft>
                      </a:pPr>
                      <a:r>
                        <a:rPr lang="ar-SA" sz="1800">
                          <a:effectLst/>
                          <a:latin typeface="Traditional Arabic" panose="02020603050405020304" pitchFamily="18" charset="-78"/>
                          <a:ea typeface="Calibri"/>
                          <a:cs typeface="Traditional Arabic" panose="02020603050405020304" pitchFamily="18" charset="-78"/>
                        </a:rPr>
                        <a:t>الانتظام بتسليم جميع الخدمات بنفس النمط لكافة المستفيدين </a:t>
                      </a:r>
                      <a:endParaRPr lang="en-US" sz="180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6601">
                <a:tc>
                  <a:txBody>
                    <a:bodyPr/>
                    <a:lstStyle/>
                    <a:p>
                      <a:pPr algn="just" rtl="1">
                        <a:lnSpc>
                          <a:spcPct val="115000"/>
                        </a:lnSpc>
                        <a:spcBef>
                          <a:spcPts val="200"/>
                        </a:spcBef>
                        <a:spcAft>
                          <a:spcPts val="0"/>
                        </a:spcAft>
                      </a:pPr>
                      <a:r>
                        <a:rPr lang="ar-SA" sz="1800">
                          <a:effectLst/>
                          <a:latin typeface="Traditional Arabic" panose="02020603050405020304" pitchFamily="18" charset="-78"/>
                          <a:ea typeface="Calibri"/>
                          <a:cs typeface="Traditional Arabic" panose="02020603050405020304" pitchFamily="18" charset="-78"/>
                        </a:rPr>
                        <a:t>6</a:t>
                      </a:r>
                      <a:endParaRPr lang="en-US" sz="180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200"/>
                        </a:spcBef>
                        <a:spcAft>
                          <a:spcPts val="0"/>
                        </a:spcAft>
                      </a:pPr>
                      <a:r>
                        <a:rPr lang="ar-SA" sz="1800">
                          <a:effectLst/>
                          <a:latin typeface="Traditional Arabic" panose="02020603050405020304" pitchFamily="18" charset="-78"/>
                          <a:ea typeface="Calibri"/>
                          <a:cs typeface="Traditional Arabic" panose="02020603050405020304" pitchFamily="18" charset="-78"/>
                        </a:rPr>
                        <a:t>التعامل</a:t>
                      </a:r>
                      <a:endParaRPr lang="en-US" sz="180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200"/>
                        </a:spcBef>
                        <a:spcAft>
                          <a:spcPts val="0"/>
                        </a:spcAft>
                      </a:pPr>
                      <a:r>
                        <a:rPr lang="ar-SA" sz="1800">
                          <a:effectLst/>
                          <a:latin typeface="Traditional Arabic" panose="02020603050405020304" pitchFamily="18" charset="-78"/>
                          <a:ea typeface="Calibri"/>
                          <a:cs typeface="Traditional Arabic" panose="02020603050405020304" pitchFamily="18" charset="-78"/>
                        </a:rPr>
                        <a:t>الانتظام في مستوى الترحيب الراقي بكافة المستفيدين دون تمييز</a:t>
                      </a:r>
                      <a:endParaRPr lang="en-US" sz="180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6601">
                <a:tc>
                  <a:txBody>
                    <a:bodyPr/>
                    <a:lstStyle/>
                    <a:p>
                      <a:pPr algn="just" rtl="1">
                        <a:lnSpc>
                          <a:spcPct val="115000"/>
                        </a:lnSpc>
                        <a:spcBef>
                          <a:spcPts val="200"/>
                        </a:spcBef>
                        <a:spcAft>
                          <a:spcPts val="0"/>
                        </a:spcAft>
                      </a:pPr>
                      <a:r>
                        <a:rPr lang="ar-SA" sz="1800">
                          <a:effectLst/>
                          <a:latin typeface="Traditional Arabic" panose="02020603050405020304" pitchFamily="18" charset="-78"/>
                          <a:ea typeface="Calibri"/>
                          <a:cs typeface="Traditional Arabic" panose="02020603050405020304" pitchFamily="18" charset="-78"/>
                        </a:rPr>
                        <a:t>7</a:t>
                      </a:r>
                      <a:endParaRPr lang="en-US" sz="180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200"/>
                        </a:spcBef>
                        <a:spcAft>
                          <a:spcPts val="0"/>
                        </a:spcAft>
                      </a:pPr>
                      <a:r>
                        <a:rPr lang="ar-SA" sz="1800">
                          <a:effectLst/>
                          <a:latin typeface="Traditional Arabic" panose="02020603050405020304" pitchFamily="18" charset="-78"/>
                          <a:ea typeface="Calibri"/>
                          <a:cs typeface="Traditional Arabic" panose="02020603050405020304" pitchFamily="18" charset="-78"/>
                        </a:rPr>
                        <a:t>الاستجابة</a:t>
                      </a:r>
                      <a:endParaRPr lang="en-US" sz="180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200"/>
                        </a:spcBef>
                        <a:spcAft>
                          <a:spcPts val="0"/>
                        </a:spcAft>
                      </a:pPr>
                      <a:r>
                        <a:rPr lang="ar-SA" sz="1800" dirty="0">
                          <a:effectLst/>
                          <a:latin typeface="Traditional Arabic" panose="02020603050405020304" pitchFamily="18" charset="-78"/>
                          <a:ea typeface="Calibri"/>
                          <a:cs typeface="Traditional Arabic" panose="02020603050405020304" pitchFamily="18" charset="-78"/>
                        </a:rPr>
                        <a:t>سرعة التفاعل من قبل كافة العاملين لحل أية مشاكل تواجه المستفيدين</a:t>
                      </a:r>
                      <a:endParaRPr lang="en-US" sz="1800" dirty="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6601">
                <a:tc>
                  <a:txBody>
                    <a:bodyPr/>
                    <a:lstStyle/>
                    <a:p>
                      <a:pPr algn="just" rtl="1">
                        <a:lnSpc>
                          <a:spcPct val="115000"/>
                        </a:lnSpc>
                        <a:spcBef>
                          <a:spcPts val="200"/>
                        </a:spcBef>
                        <a:spcAft>
                          <a:spcPts val="0"/>
                        </a:spcAft>
                      </a:pPr>
                      <a:r>
                        <a:rPr lang="ar-SA" sz="1800">
                          <a:effectLst/>
                          <a:latin typeface="Traditional Arabic" panose="02020603050405020304" pitchFamily="18" charset="-78"/>
                          <a:ea typeface="Calibri"/>
                          <a:cs typeface="Traditional Arabic" panose="02020603050405020304" pitchFamily="18" charset="-78"/>
                        </a:rPr>
                        <a:t>8</a:t>
                      </a:r>
                      <a:endParaRPr lang="en-US" sz="180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200"/>
                        </a:spcBef>
                        <a:spcAft>
                          <a:spcPts val="0"/>
                        </a:spcAft>
                      </a:pPr>
                      <a:r>
                        <a:rPr lang="ar-SA" sz="1800">
                          <a:effectLst/>
                          <a:latin typeface="Traditional Arabic" panose="02020603050405020304" pitchFamily="18" charset="-78"/>
                          <a:ea typeface="Calibri"/>
                          <a:cs typeface="Traditional Arabic" panose="02020603050405020304" pitchFamily="18" charset="-78"/>
                        </a:rPr>
                        <a:t>سهولة المنال</a:t>
                      </a:r>
                      <a:endParaRPr lang="en-US" sz="180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Bef>
                          <a:spcPts val="200"/>
                        </a:spcBef>
                        <a:spcAft>
                          <a:spcPts val="0"/>
                        </a:spcAft>
                      </a:pPr>
                      <a:r>
                        <a:rPr lang="ar-SA" sz="1800" dirty="0">
                          <a:effectLst/>
                          <a:latin typeface="Traditional Arabic" panose="02020603050405020304" pitchFamily="18" charset="-78"/>
                          <a:ea typeface="Calibri"/>
                          <a:cs typeface="Traditional Arabic" panose="02020603050405020304" pitchFamily="18" charset="-78"/>
                        </a:rPr>
                        <a:t>تمكين المستفيدين من الحصول على الخدمة بسهولة ويسر</a:t>
                      </a:r>
                      <a:endParaRPr lang="en-US" sz="1800" dirty="0">
                        <a:effectLst/>
                        <a:latin typeface="Traditional Arabic" panose="02020603050405020304" pitchFamily="18" charset="-78"/>
                        <a:ea typeface="Calibri"/>
                        <a:cs typeface="Traditional Arabic" panose="02020603050405020304" pitchFamily="18" charset="-78"/>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مستطيل 5"/>
          <p:cNvSpPr/>
          <p:nvPr/>
        </p:nvSpPr>
        <p:spPr>
          <a:xfrm>
            <a:off x="5895528" y="873015"/>
            <a:ext cx="3178132" cy="707886"/>
          </a:xfrm>
          <a:prstGeom prst="rect">
            <a:avLst/>
          </a:prstGeom>
        </p:spPr>
        <p:txBody>
          <a:bodyPr wrap="square">
            <a:spAutoFit/>
          </a:bodyPr>
          <a:lstStyle/>
          <a:p>
            <a:pPr lvl="0" algn="ctr" rtl="1" fontAlgn="base">
              <a:spcBef>
                <a:spcPct val="0"/>
              </a:spcBef>
              <a:spcAft>
                <a:spcPct val="0"/>
              </a:spcAft>
            </a:pPr>
            <a:r>
              <a:rPr lang="ar-SA" altLang="ar-SA" sz="2000" b="1" dirty="0">
                <a:solidFill>
                  <a:srgbClr val="AC4600"/>
                </a:solidFill>
                <a:latin typeface="Traditional Arabic" panose="02020603050405020304" pitchFamily="18" charset="-78"/>
                <a:ea typeface="Calibri" pitchFamily="34" charset="0"/>
                <a:cs typeface="Traditional Arabic" panose="02020603050405020304" pitchFamily="18" charset="-78"/>
              </a:rPr>
              <a:t>أنموذج أبعاد جودة الخدمة المدركة في مؤسسة </a:t>
            </a:r>
            <a:br>
              <a:rPr lang="ar-SA" altLang="ar-SA" sz="2000" b="1" dirty="0">
                <a:solidFill>
                  <a:srgbClr val="AC4600"/>
                </a:solidFill>
                <a:latin typeface="Traditional Arabic" panose="02020603050405020304" pitchFamily="18" charset="-78"/>
                <a:ea typeface="Calibri" pitchFamily="34" charset="0"/>
                <a:cs typeface="Traditional Arabic" panose="02020603050405020304" pitchFamily="18" charset="-78"/>
              </a:rPr>
            </a:br>
            <a:r>
              <a:rPr lang="ar-SA" altLang="ar-SA" sz="2000" b="1" dirty="0">
                <a:solidFill>
                  <a:srgbClr val="AC4600"/>
                </a:solidFill>
                <a:latin typeface="Traditional Arabic" panose="02020603050405020304" pitchFamily="18" charset="-78"/>
                <a:ea typeface="Calibri" pitchFamily="34" charset="0"/>
                <a:cs typeface="Traditional Arabic" panose="02020603050405020304" pitchFamily="18" charset="-78"/>
              </a:rPr>
              <a:t>سليمان بن عبدالعزيز الراجحي الخيرية</a:t>
            </a:r>
            <a:endParaRPr lang="ar-SA" sz="2000" b="1" dirty="0">
              <a:solidFill>
                <a:srgbClr val="AC4600"/>
              </a:solidFill>
              <a:latin typeface="Traditional Arabic" panose="02020603050405020304" pitchFamily="18" charset="-78"/>
              <a:cs typeface="Traditional Arabic" panose="02020603050405020304" pitchFamily="18" charset="-78"/>
            </a:endParaRPr>
          </a:p>
        </p:txBody>
      </p:sp>
      <p:pic>
        <p:nvPicPr>
          <p:cNvPr id="7" name="Picture 2" descr="C:\Users\Habdalla\Desktop\فريق الجودة\التدريب\ابعاد الجودة نهائي.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4504" y="1997613"/>
            <a:ext cx="3016987" cy="2861958"/>
          </a:xfrm>
          <a:prstGeom prst="rect">
            <a:avLst/>
          </a:prstGeom>
          <a:noFill/>
          <a:extLst/>
        </p:spPr>
      </p:pic>
      <p:sp>
        <p:nvSpPr>
          <p:cNvPr id="2" name="مستطيل 1">
            <a:extLst>
              <a:ext uri="{FF2B5EF4-FFF2-40B4-BE49-F238E27FC236}">
                <a16:creationId xmlns:a16="http://schemas.microsoft.com/office/drawing/2014/main" id="{C908546E-2E3B-46F0-8206-FFC9CF445409}"/>
              </a:ext>
            </a:extLst>
          </p:cNvPr>
          <p:cNvSpPr/>
          <p:nvPr/>
        </p:nvSpPr>
        <p:spPr>
          <a:xfrm>
            <a:off x="291325" y="5155778"/>
            <a:ext cx="5302988" cy="646331"/>
          </a:xfrm>
          <a:prstGeom prst="rect">
            <a:avLst/>
          </a:prstGeom>
        </p:spPr>
        <p:txBody>
          <a:bodyPr wrap="square">
            <a:spAutoFit/>
          </a:bodyPr>
          <a:lstStyle/>
          <a:p>
            <a:pPr lvl="0" algn="r" rtl="1" eaLnBrk="0" fontAlgn="base" hangingPunct="0">
              <a:spcBef>
                <a:spcPct val="0"/>
              </a:spcBef>
              <a:spcAft>
                <a:spcPct val="0"/>
              </a:spcAft>
            </a:pPr>
            <a:r>
              <a:rPr lang="ar-SA" altLang="ar-SA" b="1" dirty="0">
                <a:solidFill>
                  <a:srgbClr val="BC4C00"/>
                </a:solidFill>
                <a:latin typeface="Traditional Arabic" panose="02020603050405020304" pitchFamily="18" charset="-78"/>
                <a:ea typeface="Calibri" pitchFamily="34" charset="0"/>
                <a:cs typeface="Traditional Arabic" panose="02020603050405020304" pitchFamily="18" charset="-78"/>
              </a:rPr>
              <a:t>تم تطوير هذا الأنموذج ضمن جهود إدارة الجودة وتقويم المنح في مؤسسة سليمان بن عبد العزيز الراجحي الخيرية </a:t>
            </a:r>
            <a:endParaRPr lang="ar-SA" dirty="0">
              <a:solidFill>
                <a:srgbClr val="BC4C00"/>
              </a:solidFill>
            </a:endParaRPr>
          </a:p>
        </p:txBody>
      </p:sp>
      <p:sp>
        <p:nvSpPr>
          <p:cNvPr id="8" name="مستطيل 7">
            <a:extLst>
              <a:ext uri="{FF2B5EF4-FFF2-40B4-BE49-F238E27FC236}">
                <a16:creationId xmlns:a16="http://schemas.microsoft.com/office/drawing/2014/main" id="{56AA2884-F60F-4A3A-BC36-DC9D25EC76E9}"/>
              </a:ext>
            </a:extLst>
          </p:cNvPr>
          <p:cNvSpPr/>
          <p:nvPr/>
        </p:nvSpPr>
        <p:spPr>
          <a:xfrm>
            <a:off x="565292" y="6453775"/>
            <a:ext cx="1856598" cy="369332"/>
          </a:xfrm>
          <a:prstGeom prst="rect">
            <a:avLst/>
          </a:prstGeom>
        </p:spPr>
        <p:txBody>
          <a:bodyPr wrap="none">
            <a:spAutoFit/>
          </a:bodyPr>
          <a:lstStyle/>
          <a:p>
            <a:pPr algn="ctr"/>
            <a:r>
              <a:rPr lang="en-US" b="1" dirty="0">
                <a:latin typeface="Traditional Arabic" panose="02020603050405020304" pitchFamily="18" charset="-78"/>
                <a:cs typeface="Traditional Arabic" panose="02020603050405020304" pitchFamily="18" charset="-78"/>
              </a:rPr>
              <a:t>00966 535284473</a:t>
            </a:r>
            <a:endParaRPr lang="ar-SA" b="1" dirty="0">
              <a:latin typeface="Traditional Arabic" panose="02020603050405020304" pitchFamily="18" charset="-78"/>
              <a:cs typeface="Traditional Arabic" panose="02020603050405020304" pitchFamily="18" charset="-78"/>
            </a:endParaRPr>
          </a:p>
        </p:txBody>
      </p:sp>
      <p:pic>
        <p:nvPicPr>
          <p:cNvPr id="9" name="صورة 8">
            <a:extLst>
              <a:ext uri="{FF2B5EF4-FFF2-40B4-BE49-F238E27FC236}">
                <a16:creationId xmlns:a16="http://schemas.microsoft.com/office/drawing/2014/main" id="{E16F68DC-79E2-4F2F-A2E7-8A3C8C5993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046" y="6459196"/>
            <a:ext cx="312776" cy="312776"/>
          </a:xfrm>
          <a:prstGeom prst="rect">
            <a:avLst/>
          </a:prstGeom>
        </p:spPr>
      </p:pic>
      <p:pic>
        <p:nvPicPr>
          <p:cNvPr id="10" name="صورة 9">
            <a:extLst>
              <a:ext uri="{FF2B5EF4-FFF2-40B4-BE49-F238E27FC236}">
                <a16:creationId xmlns:a16="http://schemas.microsoft.com/office/drawing/2014/main" id="{B033D3FE-C17E-45A3-903C-9F0F59DB69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23" y="6384832"/>
            <a:ext cx="167263" cy="372359"/>
          </a:xfrm>
          <a:prstGeom prst="rect">
            <a:avLst/>
          </a:prstGeom>
        </p:spPr>
      </p:pic>
      <p:pic>
        <p:nvPicPr>
          <p:cNvPr id="11" name="صورة 10">
            <a:extLst>
              <a:ext uri="{FF2B5EF4-FFF2-40B4-BE49-F238E27FC236}">
                <a16:creationId xmlns:a16="http://schemas.microsoft.com/office/drawing/2014/main" id="{A20171A6-37FF-4530-914E-D6C3981991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3823" y="6458974"/>
            <a:ext cx="481543" cy="312775"/>
          </a:xfrm>
          <a:prstGeom prst="rect">
            <a:avLst/>
          </a:prstGeom>
        </p:spPr>
      </p:pic>
      <p:sp>
        <p:nvSpPr>
          <p:cNvPr id="12" name="مستطيل 11">
            <a:extLst>
              <a:ext uri="{FF2B5EF4-FFF2-40B4-BE49-F238E27FC236}">
                <a16:creationId xmlns:a16="http://schemas.microsoft.com/office/drawing/2014/main" id="{281E722F-0F8C-4E4E-BF39-F4F75603A8ED}"/>
              </a:ext>
            </a:extLst>
          </p:cNvPr>
          <p:cNvSpPr/>
          <p:nvPr/>
        </p:nvSpPr>
        <p:spPr>
          <a:xfrm>
            <a:off x="2658792" y="6457511"/>
            <a:ext cx="3276998" cy="369332"/>
          </a:xfrm>
          <a:prstGeom prst="rect">
            <a:avLst/>
          </a:prstGeom>
        </p:spPr>
        <p:txBody>
          <a:bodyPr wrap="square">
            <a:spAutoFit/>
          </a:bodyPr>
          <a:lstStyle/>
          <a:p>
            <a:pPr algn="ctr"/>
            <a:r>
              <a:rPr lang="en-GB" b="1" dirty="0">
                <a:latin typeface="Traditional Arabic" panose="02020603050405020304" pitchFamily="18" charset="-78"/>
                <a:cs typeface="Traditional Arabic" panose="02020603050405020304" pitchFamily="18" charset="-78"/>
              </a:rPr>
              <a:t>hamed.kanan@gmail.com </a:t>
            </a:r>
          </a:p>
        </p:txBody>
      </p:sp>
    </p:spTree>
    <p:extLst>
      <p:ext uri="{BB962C8B-B14F-4D97-AF65-F5344CB8AC3E}">
        <p14:creationId xmlns:p14="http://schemas.microsoft.com/office/powerpoint/2010/main" val="39631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DCEE4-5DFC-4445-AD24-4976BF1E14CD}"/>
              </a:ext>
            </a:extLst>
          </p:cNvPr>
          <p:cNvSpPr txBox="1">
            <a:spLocks/>
          </p:cNvSpPr>
          <p:nvPr/>
        </p:nvSpPr>
        <p:spPr>
          <a:xfrm>
            <a:off x="8695477" y="6941859"/>
            <a:ext cx="450927" cy="2746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8AC142F1-BF03-44B8-8EDB-C668007D5D6A}" type="slidenum">
              <a:rPr kumimoji="0" lang="en-US" sz="1800" b="0" i="0" u="none" strike="noStrike" kern="1200" cap="none" spc="0" normalizeH="0" baseline="0" noProof="0" smtClean="0">
                <a:ln>
                  <a:noFill/>
                </a:ln>
                <a:solidFill>
                  <a:prstClr val="black"/>
                </a:solidFill>
                <a:effectLst/>
                <a:uLnTx/>
                <a:uFillTx/>
                <a:latin typeface="Traditional Arabic" panose="02020603050405020304" pitchFamily="18" charset="-78"/>
                <a:ea typeface="+mn-ea"/>
                <a:cs typeface="Traditional Arabic" panose="02020603050405020304" pitchFamily="18" charset="-78"/>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Traditional Arabic" panose="02020603050405020304" pitchFamily="18" charset="-78"/>
              <a:ea typeface="+mn-ea"/>
              <a:cs typeface="Traditional Arabic" panose="02020603050405020304" pitchFamily="18" charset="-78"/>
            </a:endParaRPr>
          </a:p>
        </p:txBody>
      </p:sp>
      <p:sp>
        <p:nvSpPr>
          <p:cNvPr id="7" name="텍스트 개체 틀 5">
            <a:extLst>
              <a:ext uri="{FF2B5EF4-FFF2-40B4-BE49-F238E27FC236}">
                <a16:creationId xmlns:a16="http://schemas.microsoft.com/office/drawing/2014/main" id="{121ABE4E-2C2D-4FE5-B424-ABEF38C919F1}"/>
              </a:ext>
            </a:extLst>
          </p:cNvPr>
          <p:cNvSpPr txBox="1">
            <a:spLocks/>
          </p:cNvSpPr>
          <p:nvPr/>
        </p:nvSpPr>
        <p:spPr>
          <a:xfrm>
            <a:off x="1392702" y="1580009"/>
            <a:ext cx="7620558" cy="1833092"/>
          </a:xfrm>
          <a:prstGeom prst="rect">
            <a:avLst/>
          </a:prstGeom>
          <a:ln>
            <a:solidFill>
              <a:schemeClr val="accent3"/>
            </a:solidFill>
          </a:ln>
        </p:spPr>
        <p:txBody>
          <a:bodyPr/>
          <a:lstStyle>
            <a:lvl1pPr marL="0" indent="0" algn="l" rtl="0" eaLnBrk="1" fontAlgn="base" hangingPunct="1">
              <a:lnSpc>
                <a:spcPct val="105000"/>
              </a:lnSpc>
              <a:spcBef>
                <a:spcPts val="0"/>
              </a:spcBef>
              <a:spcAft>
                <a:spcPts val="0"/>
              </a:spcAft>
              <a:buClr>
                <a:schemeClr val="accent5">
                  <a:lumMod val="75000"/>
                </a:schemeClr>
              </a:buClr>
              <a:buSzPct val="100000"/>
              <a:buFont typeface="Wingdings" pitchFamily="2" charset="2"/>
              <a:buNone/>
              <a:defRPr sz="1500" b="0">
                <a:solidFill>
                  <a:schemeClr val="tx1"/>
                </a:solidFill>
                <a:latin typeface="+mn-lt"/>
                <a:ea typeface="+mn-ea"/>
                <a:cs typeface="+mn-cs"/>
              </a:defRPr>
            </a:lvl1pPr>
            <a:lvl2pPr marL="135000" indent="-135000" algn="l" rtl="0" eaLnBrk="1" fontAlgn="base" hangingPunct="1">
              <a:lnSpc>
                <a:spcPct val="105000"/>
              </a:lnSpc>
              <a:spcBef>
                <a:spcPts val="0"/>
              </a:spcBef>
              <a:spcAft>
                <a:spcPts val="0"/>
              </a:spcAft>
              <a:buClr>
                <a:schemeClr val="accent5">
                  <a:lumMod val="75000"/>
                </a:schemeClr>
              </a:buClr>
              <a:buSzPct val="100000"/>
              <a:buFont typeface="Wingdings" pitchFamily="2" charset="2"/>
              <a:buChar char="§"/>
              <a:defRPr sz="1350">
                <a:solidFill>
                  <a:schemeClr val="tx1"/>
                </a:solidFill>
                <a:latin typeface="+mn-lt"/>
                <a:cs typeface="+mn-cs"/>
              </a:defRPr>
            </a:lvl2pPr>
            <a:lvl3pPr marL="270000" indent="-135000" algn="l" rtl="0" eaLnBrk="1" fontAlgn="base" hangingPunct="1">
              <a:lnSpc>
                <a:spcPct val="105000"/>
              </a:lnSpc>
              <a:spcBef>
                <a:spcPts val="0"/>
              </a:spcBef>
              <a:spcAft>
                <a:spcPts val="0"/>
              </a:spcAft>
              <a:buClr>
                <a:srgbClr val="8F7133"/>
              </a:buClr>
              <a:buFont typeface="Wingdings" pitchFamily="2" charset="2"/>
              <a:buChar char="§"/>
              <a:defRPr sz="1200">
                <a:solidFill>
                  <a:schemeClr val="tx1"/>
                </a:solidFill>
                <a:latin typeface="+mn-lt"/>
                <a:cs typeface="+mn-cs"/>
              </a:defRPr>
            </a:lvl3pPr>
            <a:lvl4pPr marL="405000" indent="-135000" algn="l" rtl="0" eaLnBrk="1" fontAlgn="base" hangingPunct="1">
              <a:lnSpc>
                <a:spcPct val="105000"/>
              </a:lnSpc>
              <a:spcBef>
                <a:spcPts val="0"/>
              </a:spcBef>
              <a:spcAft>
                <a:spcPts val="0"/>
              </a:spcAft>
              <a:buChar char="–"/>
              <a:defRPr sz="1200">
                <a:solidFill>
                  <a:schemeClr val="tx1"/>
                </a:solidFill>
                <a:latin typeface="+mn-lt"/>
                <a:cs typeface="+mn-cs"/>
              </a:defRPr>
            </a:lvl4pPr>
            <a:lvl5pPr marL="540000" indent="-135000" algn="l" rtl="0" eaLnBrk="1" fontAlgn="base" hangingPunct="1">
              <a:lnSpc>
                <a:spcPct val="105000"/>
              </a:lnSpc>
              <a:spcBef>
                <a:spcPts val="0"/>
              </a:spcBef>
              <a:spcAft>
                <a:spcPts val="0"/>
              </a:spcAft>
              <a:buClr>
                <a:schemeClr val="tx2"/>
              </a:buClr>
              <a:buChar char="–"/>
              <a:defRPr sz="1200">
                <a:solidFill>
                  <a:schemeClr val="tx1"/>
                </a:solidFill>
                <a:latin typeface="+mn-lt"/>
                <a:cs typeface="+mn-cs"/>
              </a:defRPr>
            </a:lvl5pPr>
            <a:lvl6pPr marL="1885950" indent="-171450" algn="l" rtl="0" eaLnBrk="1" fontAlgn="base" hangingPunct="1">
              <a:lnSpc>
                <a:spcPct val="105000"/>
              </a:lnSpc>
              <a:spcBef>
                <a:spcPct val="20000"/>
              </a:spcBef>
              <a:spcAft>
                <a:spcPct val="20000"/>
              </a:spcAft>
              <a:buClr>
                <a:schemeClr val="tx2"/>
              </a:buClr>
              <a:buChar char="–"/>
              <a:defRPr sz="1650">
                <a:solidFill>
                  <a:schemeClr val="tx1"/>
                </a:solidFill>
                <a:latin typeface="+mn-lt"/>
                <a:cs typeface="+mn-cs"/>
              </a:defRPr>
            </a:lvl6pPr>
            <a:lvl7pPr marL="2228850" indent="-171450" algn="l" rtl="0" eaLnBrk="1" fontAlgn="base" hangingPunct="1">
              <a:lnSpc>
                <a:spcPct val="105000"/>
              </a:lnSpc>
              <a:spcBef>
                <a:spcPct val="20000"/>
              </a:spcBef>
              <a:spcAft>
                <a:spcPct val="20000"/>
              </a:spcAft>
              <a:buClr>
                <a:schemeClr val="tx2"/>
              </a:buClr>
              <a:buChar char="–"/>
              <a:defRPr sz="1650">
                <a:solidFill>
                  <a:schemeClr val="tx1"/>
                </a:solidFill>
                <a:latin typeface="+mn-lt"/>
                <a:cs typeface="+mn-cs"/>
              </a:defRPr>
            </a:lvl7pPr>
            <a:lvl8pPr marL="2571750" indent="-171450" algn="l" rtl="0" eaLnBrk="1" fontAlgn="base" hangingPunct="1">
              <a:lnSpc>
                <a:spcPct val="105000"/>
              </a:lnSpc>
              <a:spcBef>
                <a:spcPct val="20000"/>
              </a:spcBef>
              <a:spcAft>
                <a:spcPct val="20000"/>
              </a:spcAft>
              <a:buClr>
                <a:schemeClr val="tx2"/>
              </a:buClr>
              <a:buChar char="–"/>
              <a:defRPr sz="1650">
                <a:solidFill>
                  <a:schemeClr val="tx1"/>
                </a:solidFill>
                <a:latin typeface="+mn-lt"/>
                <a:cs typeface="+mn-cs"/>
              </a:defRPr>
            </a:lvl8pPr>
            <a:lvl9pPr marL="2914650" indent="-171450" algn="l" rtl="0" eaLnBrk="1" fontAlgn="base" hangingPunct="1">
              <a:lnSpc>
                <a:spcPct val="105000"/>
              </a:lnSpc>
              <a:spcBef>
                <a:spcPct val="20000"/>
              </a:spcBef>
              <a:spcAft>
                <a:spcPct val="20000"/>
              </a:spcAft>
              <a:buClr>
                <a:schemeClr val="tx2"/>
              </a:buClr>
              <a:buChar char="–"/>
              <a:defRPr sz="1650">
                <a:solidFill>
                  <a:schemeClr val="tx1"/>
                </a:solidFill>
                <a:latin typeface="+mn-lt"/>
                <a:cs typeface="+mn-cs"/>
              </a:defRPr>
            </a:lvl9pPr>
          </a:lstStyle>
          <a:p>
            <a:pPr marL="285750" marR="0" lvl="0" indent="-285750" algn="r" defTabSz="457200" rtl="1" eaLnBrk="1" fontAlgn="base" latinLnBrk="0" hangingPunct="1">
              <a:lnSpc>
                <a:spcPct val="105000"/>
              </a:lnSpc>
              <a:spcBef>
                <a:spcPts val="0"/>
              </a:spcBef>
              <a:spcAft>
                <a:spcPts val="0"/>
              </a:spcAft>
              <a:buClr>
                <a:srgbClr val="A50021"/>
              </a:buClr>
              <a:buSzPct val="100000"/>
              <a:buFont typeface="Arial" panose="020B0604020202020204" pitchFamily="34" charset="0"/>
              <a:buChar char="•"/>
              <a:tabLst/>
              <a:defRPr/>
            </a:pPr>
            <a:r>
              <a:rPr kumimoji="0" lang="ar-SA" sz="18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دكتوراه في ادارة الجودة الشاملة ودورها في تحقيق الاستراتيجيات التنافسية من جامعة العلوم الإسلامية العالمية – الأردن</a:t>
            </a:r>
          </a:p>
          <a:p>
            <a:pPr marL="285750" marR="0" lvl="0" indent="-285750" algn="r" defTabSz="457200" rtl="1" eaLnBrk="1" fontAlgn="base" latinLnBrk="0" hangingPunct="1">
              <a:lnSpc>
                <a:spcPct val="105000"/>
              </a:lnSpc>
              <a:spcBef>
                <a:spcPts val="0"/>
              </a:spcBef>
              <a:spcAft>
                <a:spcPts val="0"/>
              </a:spcAft>
              <a:buClr>
                <a:srgbClr val="A50021"/>
              </a:buClr>
              <a:buSzPct val="100000"/>
              <a:buFont typeface="Arial" panose="020B0604020202020204" pitchFamily="34" charset="0"/>
              <a:buChar char="•"/>
              <a:tabLst/>
              <a:defRPr/>
            </a:pPr>
            <a:r>
              <a:rPr kumimoji="0" lang="ar-SA" sz="18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التخطيط الاستراتيجي الاحترافي من المؤسسة الأمريكية للدراسات الاحترافية- أمريكا</a:t>
            </a:r>
          </a:p>
          <a:p>
            <a:pPr marL="285750" marR="0" lvl="0" indent="-285750" algn="r" defTabSz="457200" rtl="1" eaLnBrk="1" fontAlgn="base" latinLnBrk="0" hangingPunct="1">
              <a:lnSpc>
                <a:spcPct val="105000"/>
              </a:lnSpc>
              <a:spcBef>
                <a:spcPts val="0"/>
              </a:spcBef>
              <a:spcAft>
                <a:spcPts val="0"/>
              </a:spcAft>
              <a:buClr>
                <a:srgbClr val="A50021"/>
              </a:buClr>
              <a:buSzPct val="100000"/>
              <a:buFont typeface="Arial" panose="020B0604020202020204" pitchFamily="34" charset="0"/>
              <a:buChar char="•"/>
              <a:tabLst/>
              <a:defRPr/>
            </a:pPr>
            <a:r>
              <a:rPr kumimoji="0" lang="ar-SA" sz="18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الاتصال والتوجيه من جامعة بنسلفانيا - أمريكا</a:t>
            </a:r>
          </a:p>
          <a:p>
            <a:pPr marL="285750" marR="0" lvl="0" indent="-285750" algn="r" defTabSz="457200" rtl="1" eaLnBrk="1" fontAlgn="base" latinLnBrk="0" hangingPunct="1">
              <a:lnSpc>
                <a:spcPct val="105000"/>
              </a:lnSpc>
              <a:spcBef>
                <a:spcPts val="0"/>
              </a:spcBef>
              <a:spcAft>
                <a:spcPts val="0"/>
              </a:spcAft>
              <a:buClr>
                <a:srgbClr val="A50021"/>
              </a:buClr>
              <a:buSzPct val="100000"/>
              <a:buFont typeface="Arial" panose="020B0604020202020204" pitchFamily="34" charset="0"/>
              <a:buChar char="•"/>
              <a:tabLst/>
              <a:defRPr/>
            </a:pPr>
            <a:r>
              <a:rPr kumimoji="0" lang="ar-SA" sz="18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أدوات و منهجيات إدارة العمليات من شركة بالما لحلول الإدارة – المانيا</a:t>
            </a:r>
          </a:p>
          <a:p>
            <a:pPr marL="285750" marR="0" lvl="0" indent="-285750" algn="r" defTabSz="457200" rtl="1" eaLnBrk="1" fontAlgn="base" latinLnBrk="0" hangingPunct="1">
              <a:lnSpc>
                <a:spcPct val="105000"/>
              </a:lnSpc>
              <a:spcBef>
                <a:spcPts val="0"/>
              </a:spcBef>
              <a:spcAft>
                <a:spcPts val="0"/>
              </a:spcAft>
              <a:buClr>
                <a:srgbClr val="A50021"/>
              </a:buClr>
              <a:buSzPct val="100000"/>
              <a:buFont typeface="Arial" panose="020B0604020202020204" pitchFamily="34" charset="0"/>
              <a:buChar char="•"/>
              <a:tabLst/>
              <a:defRPr/>
            </a:pPr>
            <a:r>
              <a:rPr kumimoji="0" lang="ar-SA" sz="18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مدرب دولي محترف باعتماد من الجمعية الدولية لتدريب المدربين الأمريكية و المؤسسة الدولية للتنمية البشرية الماليزية</a:t>
            </a:r>
          </a:p>
          <a:p>
            <a:pPr marL="285750" marR="0" lvl="0" indent="-285750" algn="r" defTabSz="457200" rtl="1" eaLnBrk="1" fontAlgn="base" latinLnBrk="0" hangingPunct="1">
              <a:lnSpc>
                <a:spcPct val="105000"/>
              </a:lnSpc>
              <a:spcBef>
                <a:spcPts val="0"/>
              </a:spcBef>
              <a:spcAft>
                <a:spcPts val="0"/>
              </a:spcAft>
              <a:buClr>
                <a:srgbClr val="A50021"/>
              </a:buClr>
              <a:buSzPct val="100000"/>
              <a:buFont typeface="Arial" panose="020B0604020202020204" pitchFamily="34" charset="0"/>
              <a:buChar char="•"/>
              <a:tabLst/>
              <a:defRPr/>
            </a:pPr>
            <a:r>
              <a:rPr kumimoji="0" lang="ar-SA" sz="18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نشر ستة أبحاث في مجلات علمية محكمة في مجالات الجودة الشاملة والتخطيط الاستراتيجي</a:t>
            </a:r>
          </a:p>
        </p:txBody>
      </p:sp>
      <p:pic>
        <p:nvPicPr>
          <p:cNvPr id="10" name="Picture Placeholder 12">
            <a:extLst>
              <a:ext uri="{FF2B5EF4-FFF2-40B4-BE49-F238E27FC236}">
                <a16:creationId xmlns:a16="http://schemas.microsoft.com/office/drawing/2014/main" id="{BE8C968B-6C88-4C79-A7FB-FCC81D279D87}"/>
              </a:ext>
            </a:extLst>
          </p:cNvPr>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41088" y="68085"/>
            <a:ext cx="1520426" cy="1833092"/>
          </a:xfrm>
          <a:prstGeom prst="teardrop">
            <a:avLst/>
          </a:prstGeom>
          <a:ln>
            <a:solidFill>
              <a:schemeClr val="tx2"/>
            </a:solidFill>
          </a:ln>
        </p:spPr>
      </p:pic>
      <p:sp>
        <p:nvSpPr>
          <p:cNvPr id="2" name="مستطيل 1">
            <a:extLst>
              <a:ext uri="{FF2B5EF4-FFF2-40B4-BE49-F238E27FC236}">
                <a16:creationId xmlns:a16="http://schemas.microsoft.com/office/drawing/2014/main" id="{782422A9-2972-481F-81CE-CD9399EA2EC1}"/>
              </a:ext>
            </a:extLst>
          </p:cNvPr>
          <p:cNvSpPr/>
          <p:nvPr/>
        </p:nvSpPr>
        <p:spPr>
          <a:xfrm>
            <a:off x="1899137" y="76007"/>
            <a:ext cx="7024361" cy="1000915"/>
          </a:xfrm>
          <a:prstGeom prst="rect">
            <a:avLst/>
          </a:prstGeom>
        </p:spPr>
        <p:txBody>
          <a:bodyPr wrap="square">
            <a:spAutoFit/>
          </a:bodyPr>
          <a:lstStyle/>
          <a:p>
            <a:pPr marL="0" marR="0" lvl="0" indent="0" algn="ctr" defTabSz="457200" rtl="0" eaLnBrk="1" fontAlgn="auto" latinLnBrk="0" hangingPunct="1">
              <a:lnSpc>
                <a:spcPts val="35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د. حامد عمر كنعان</a:t>
            </a:r>
          </a:p>
          <a:p>
            <a:pPr marL="0" marR="0" lvl="0" indent="0" algn="ctr" defTabSz="457200" rtl="0" eaLnBrk="1" fontAlgn="auto" latinLnBrk="0" hangingPunct="1">
              <a:lnSpc>
                <a:spcPts val="35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 </a:t>
            </a:r>
            <a:r>
              <a:rPr kumimoji="0" lang="ar-SA" sz="32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مستشار الجودة الشاملة والتخطيط الاستراتيجي وقياس الأثر </a:t>
            </a:r>
          </a:p>
        </p:txBody>
      </p:sp>
      <p:graphicFrame>
        <p:nvGraphicFramePr>
          <p:cNvPr id="3" name="جدول 2">
            <a:extLst>
              <a:ext uri="{FF2B5EF4-FFF2-40B4-BE49-F238E27FC236}">
                <a16:creationId xmlns:a16="http://schemas.microsoft.com/office/drawing/2014/main" id="{6F64E496-ECB1-430E-BB2F-758D623ED42F}"/>
              </a:ext>
            </a:extLst>
          </p:cNvPr>
          <p:cNvGraphicFramePr>
            <a:graphicFrameLocks noGrp="1"/>
          </p:cNvGraphicFramePr>
          <p:nvPr>
            <p:extLst/>
          </p:nvPr>
        </p:nvGraphicFramePr>
        <p:xfrm>
          <a:off x="4979964" y="4106368"/>
          <a:ext cx="4075498" cy="2607499"/>
        </p:xfrm>
        <a:graphic>
          <a:graphicData uri="http://schemas.openxmlformats.org/drawingml/2006/table">
            <a:tbl>
              <a:tblPr rtl="1" firstRow="1" bandRow="1">
                <a:tableStyleId>{5C22544A-7EE6-4342-B048-85BDC9FD1C3A}</a:tableStyleId>
              </a:tblPr>
              <a:tblGrid>
                <a:gridCol w="1543314">
                  <a:extLst>
                    <a:ext uri="{9D8B030D-6E8A-4147-A177-3AD203B41FA5}">
                      <a16:colId xmlns:a16="http://schemas.microsoft.com/office/drawing/2014/main" val="3753542319"/>
                    </a:ext>
                  </a:extLst>
                </a:gridCol>
                <a:gridCol w="2532184">
                  <a:extLst>
                    <a:ext uri="{9D8B030D-6E8A-4147-A177-3AD203B41FA5}">
                      <a16:colId xmlns:a16="http://schemas.microsoft.com/office/drawing/2014/main" val="1173631950"/>
                    </a:ext>
                  </a:extLst>
                </a:gridCol>
              </a:tblGrid>
              <a:tr h="743924">
                <a:tc>
                  <a:txBody>
                    <a:bodyPr/>
                    <a:lstStyle/>
                    <a:p>
                      <a:pPr rtl="1"/>
                      <a:r>
                        <a:rPr lang="ar-SA" sz="1700" b="1" dirty="0">
                          <a:solidFill>
                            <a:sysClr val="windowText" lastClr="000000"/>
                          </a:solidFill>
                          <a:latin typeface="Traditional Arabic" panose="02020603050405020304" pitchFamily="18" charset="-78"/>
                          <a:cs typeface="Traditional Arabic" panose="02020603050405020304" pitchFamily="18" charset="-78"/>
                        </a:rPr>
                        <a:t>مؤسسة سليمان بن عبد العزيز الراجحي الخيرية </a:t>
                      </a:r>
                      <a:r>
                        <a:rPr lang="ar-SA" sz="1600" b="1" dirty="0">
                          <a:solidFill>
                            <a:sysClr val="windowText" lastClr="000000"/>
                          </a:solidFill>
                          <a:latin typeface="Traditional Arabic" panose="02020603050405020304" pitchFamily="18" charset="-78"/>
                          <a:cs typeface="Traditional Arabic" panose="02020603050405020304" pitchFamily="18" charset="-78"/>
                        </a:rPr>
                        <a:t>2014-2017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rtl="1">
                        <a:buFontTx/>
                        <a:buChar char="-"/>
                      </a:pPr>
                      <a:r>
                        <a:rPr lang="ar-SA" sz="1700" b="1" dirty="0">
                          <a:solidFill>
                            <a:sysClr val="windowText" lastClr="000000"/>
                          </a:solidFill>
                          <a:latin typeface="Traditional Arabic" panose="02020603050405020304" pitchFamily="18" charset="-78"/>
                          <a:cs typeface="Traditional Arabic" panose="02020603050405020304" pitchFamily="18" charset="-78"/>
                        </a:rPr>
                        <a:t>مدير إدارة الجودة وتقويم المنح</a:t>
                      </a:r>
                    </a:p>
                    <a:p>
                      <a:pPr marL="285750" indent="-285750" rtl="1">
                        <a:buFontTx/>
                        <a:buChar char="-"/>
                      </a:pPr>
                      <a:r>
                        <a:rPr lang="ar-SA" sz="1700" b="1" dirty="0">
                          <a:solidFill>
                            <a:sysClr val="windowText" lastClr="000000"/>
                          </a:solidFill>
                          <a:latin typeface="Traditional Arabic" panose="02020603050405020304" pitchFamily="18" charset="-78"/>
                          <a:cs typeface="Traditional Arabic" panose="02020603050405020304" pitchFamily="18" charset="-78"/>
                        </a:rPr>
                        <a:t>عضو اللجنة الاستشارية للخطة الاستراتيجية</a:t>
                      </a:r>
                    </a:p>
                    <a:p>
                      <a:pPr marL="285750" indent="-285750" rtl="1">
                        <a:buFontTx/>
                        <a:buChar char="-"/>
                      </a:pPr>
                      <a:r>
                        <a:rPr lang="ar-SA" sz="1700" b="1" dirty="0">
                          <a:solidFill>
                            <a:sysClr val="windowText" lastClr="000000"/>
                          </a:solidFill>
                          <a:latin typeface="Traditional Arabic" panose="02020603050405020304" pitchFamily="18" charset="-78"/>
                          <a:cs typeface="Traditional Arabic" panose="02020603050405020304" pitchFamily="18" charset="-78"/>
                        </a:rPr>
                        <a:t>رئيس فريق قياس أثر المنح</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525119"/>
                  </a:ext>
                </a:extLst>
              </a:tr>
              <a:tr h="611059">
                <a:tc>
                  <a:txBody>
                    <a:bodyPr/>
                    <a:lstStyle/>
                    <a:p>
                      <a:pPr rtl="1"/>
                      <a:r>
                        <a:rPr lang="ar-SA" sz="1700" b="1" dirty="0">
                          <a:solidFill>
                            <a:sysClr val="windowText" lastClr="000000"/>
                          </a:solidFill>
                          <a:latin typeface="Traditional Arabic" panose="02020603050405020304" pitchFamily="18" charset="-78"/>
                          <a:cs typeface="Traditional Arabic" panose="02020603050405020304" pitchFamily="18" charset="-78"/>
                        </a:rPr>
                        <a:t>جامعة العلوم الإسلامية العالمية </a:t>
                      </a:r>
                      <a:r>
                        <a:rPr lang="ar-SA" sz="1600" b="1" dirty="0">
                          <a:solidFill>
                            <a:sysClr val="windowText" lastClr="000000"/>
                          </a:solidFill>
                          <a:latin typeface="Traditional Arabic" panose="02020603050405020304" pitchFamily="18" charset="-78"/>
                          <a:cs typeface="Traditional Arabic" panose="02020603050405020304" pitchFamily="18" charset="-78"/>
                        </a:rPr>
                        <a:t>2011-2014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rtl="1">
                        <a:buFontTx/>
                        <a:buChar char="-"/>
                      </a:pPr>
                      <a:r>
                        <a:rPr lang="ar-SA" sz="1700" b="1" dirty="0">
                          <a:solidFill>
                            <a:sysClr val="windowText" lastClr="000000"/>
                          </a:solidFill>
                          <a:latin typeface="Traditional Arabic" panose="02020603050405020304" pitchFamily="18" charset="-78"/>
                          <a:cs typeface="Traditional Arabic" panose="02020603050405020304" pitchFamily="18" charset="-78"/>
                        </a:rPr>
                        <a:t>عضو هيئة التدريس </a:t>
                      </a:r>
                    </a:p>
                    <a:p>
                      <a:pPr marL="285750" indent="-285750" rtl="1">
                        <a:buFontTx/>
                        <a:buChar char="-"/>
                      </a:pPr>
                      <a:r>
                        <a:rPr lang="ar-SA" sz="1700" b="1" dirty="0">
                          <a:solidFill>
                            <a:sysClr val="windowText" lastClr="000000"/>
                          </a:solidFill>
                          <a:latin typeface="Traditional Arabic" panose="02020603050405020304" pitchFamily="18" charset="-78"/>
                          <a:cs typeface="Traditional Arabic" panose="02020603050405020304" pitchFamily="18" charset="-78"/>
                        </a:rPr>
                        <a:t>مدير إدارة الرقابة</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3639441"/>
                  </a:ext>
                </a:extLst>
              </a:tr>
              <a:tr h="743924">
                <a:tc>
                  <a:txBody>
                    <a:bodyPr/>
                    <a:lstStyle/>
                    <a:p>
                      <a:pPr rtl="1"/>
                      <a:r>
                        <a:rPr lang="ar-SA" sz="1700" b="1" dirty="0">
                          <a:solidFill>
                            <a:sysClr val="windowText" lastClr="000000"/>
                          </a:solidFill>
                          <a:latin typeface="Traditional Arabic" panose="02020603050405020304" pitchFamily="18" charset="-78"/>
                          <a:cs typeface="Traditional Arabic" panose="02020603050405020304" pitchFamily="18" charset="-78"/>
                        </a:rPr>
                        <a:t>جمعية المركز الإسلامي الخيرية- الأردن</a:t>
                      </a:r>
                    </a:p>
                    <a:p>
                      <a:pPr rtl="1"/>
                      <a:r>
                        <a:rPr lang="ar-SA" sz="1600" b="1" dirty="0">
                          <a:solidFill>
                            <a:sysClr val="windowText" lastClr="000000"/>
                          </a:solidFill>
                          <a:latin typeface="Traditional Arabic" panose="02020603050405020304" pitchFamily="18" charset="-78"/>
                          <a:cs typeface="Traditional Arabic" panose="02020603050405020304" pitchFamily="18" charset="-78"/>
                        </a:rPr>
                        <a:t>1994-2011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rtl="1">
                        <a:buFontTx/>
                        <a:buChar char="-"/>
                      </a:pPr>
                      <a:r>
                        <a:rPr lang="ar-SA" sz="1700" b="1" dirty="0">
                          <a:solidFill>
                            <a:sysClr val="windowText" lastClr="000000"/>
                          </a:solidFill>
                          <a:latin typeface="Traditional Arabic" panose="02020603050405020304" pitchFamily="18" charset="-78"/>
                          <a:cs typeface="Traditional Arabic" panose="02020603050405020304" pitchFamily="18" charset="-78"/>
                        </a:rPr>
                        <a:t>مدير إدارة الرقابة والتوجيه</a:t>
                      </a:r>
                    </a:p>
                    <a:p>
                      <a:pPr marL="285750" indent="-285750" rtl="1">
                        <a:buFontTx/>
                        <a:buChar char="-"/>
                      </a:pPr>
                      <a:r>
                        <a:rPr lang="ar-SA" sz="1700" b="1" dirty="0">
                          <a:solidFill>
                            <a:sysClr val="windowText" lastClr="000000"/>
                          </a:solidFill>
                          <a:latin typeface="Traditional Arabic" panose="02020603050405020304" pitchFamily="18" charset="-78"/>
                          <a:cs typeface="Traditional Arabic" panose="02020603050405020304" pitchFamily="18" charset="-78"/>
                        </a:rPr>
                        <a:t>رئيس لجنة الخطة الاستراتيجية</a:t>
                      </a:r>
                    </a:p>
                    <a:p>
                      <a:pPr marL="285750" indent="-285750" rtl="1">
                        <a:buFontTx/>
                        <a:buChar char="-"/>
                      </a:pPr>
                      <a:r>
                        <a:rPr lang="ar-SA" sz="1700" b="1" dirty="0">
                          <a:solidFill>
                            <a:sysClr val="windowText" lastClr="000000"/>
                          </a:solidFill>
                          <a:latin typeface="Traditional Arabic" panose="02020603050405020304" pitchFamily="18" charset="-78"/>
                          <a:cs typeface="Traditional Arabic" panose="02020603050405020304" pitchFamily="18" charset="-78"/>
                        </a:rPr>
                        <a:t>رئيس لجنة المواصفات والمقاييس</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4290082"/>
                  </a:ext>
                </a:extLst>
              </a:tr>
            </a:tbl>
          </a:graphicData>
        </a:graphic>
      </p:graphicFrame>
      <p:sp>
        <p:nvSpPr>
          <p:cNvPr id="11" name="مستطيل 10">
            <a:extLst>
              <a:ext uri="{FF2B5EF4-FFF2-40B4-BE49-F238E27FC236}">
                <a16:creationId xmlns:a16="http://schemas.microsoft.com/office/drawing/2014/main" id="{E35DA773-64B0-4789-9CFC-933AA81DDF1A}"/>
              </a:ext>
            </a:extLst>
          </p:cNvPr>
          <p:cNvSpPr/>
          <p:nvPr/>
        </p:nvSpPr>
        <p:spPr>
          <a:xfrm>
            <a:off x="7755877" y="1111720"/>
            <a:ext cx="1247457" cy="430887"/>
          </a:xfrm>
          <a:prstGeom prst="rect">
            <a:avLst/>
          </a:prstGeom>
          <a:solidFill>
            <a:srgbClr val="A50021"/>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2200" b="1" i="0" u="none" strike="noStrike" kern="1200" cap="none" spc="0" normalizeH="0" baseline="0" noProof="0" dirty="0">
                <a:ln>
                  <a:noFill/>
                </a:ln>
                <a:solidFill>
                  <a:prstClr val="white"/>
                </a:solidFill>
                <a:effectLst/>
                <a:uLnTx/>
                <a:uFillTx/>
                <a:latin typeface="Traditional Arabic" panose="02020603050405020304" pitchFamily="18" charset="-78"/>
                <a:ea typeface="+mn-ea"/>
                <a:cs typeface="Traditional Arabic" panose="02020603050405020304" pitchFamily="18" charset="-78"/>
              </a:rPr>
              <a:t>الخلفية العلمية</a:t>
            </a:r>
            <a:endParaRPr kumimoji="0" lang="ar-SA" sz="2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2" name="مستطيل 11">
            <a:extLst>
              <a:ext uri="{FF2B5EF4-FFF2-40B4-BE49-F238E27FC236}">
                <a16:creationId xmlns:a16="http://schemas.microsoft.com/office/drawing/2014/main" id="{411F7A55-3376-4C84-8309-85C1BEF3AD3E}"/>
              </a:ext>
            </a:extLst>
          </p:cNvPr>
          <p:cNvSpPr/>
          <p:nvPr/>
        </p:nvSpPr>
        <p:spPr>
          <a:xfrm>
            <a:off x="7038423" y="3651034"/>
            <a:ext cx="1999265" cy="430887"/>
          </a:xfrm>
          <a:prstGeom prst="rect">
            <a:avLst/>
          </a:prstGeom>
          <a:solidFill>
            <a:srgbClr val="A50021"/>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2200" b="1" i="0" u="none" strike="noStrike" kern="1200" cap="none" spc="0" normalizeH="0" baseline="0" noProof="0" dirty="0">
                <a:ln>
                  <a:noFill/>
                </a:ln>
                <a:solidFill>
                  <a:prstClr val="white"/>
                </a:solidFill>
                <a:effectLst/>
                <a:uLnTx/>
                <a:uFillTx/>
                <a:latin typeface="Traditional Arabic" panose="02020603050405020304" pitchFamily="18" charset="-78"/>
                <a:ea typeface="+mn-ea"/>
                <a:cs typeface="Traditional Arabic" panose="02020603050405020304" pitchFamily="18" charset="-78"/>
              </a:rPr>
              <a:t>الخبرات الوظيفية الأخيرة</a:t>
            </a:r>
            <a:endParaRPr kumimoji="0" lang="ar-SA" sz="2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aphicFrame>
        <p:nvGraphicFramePr>
          <p:cNvPr id="13" name="جدول 12">
            <a:extLst>
              <a:ext uri="{FF2B5EF4-FFF2-40B4-BE49-F238E27FC236}">
                <a16:creationId xmlns:a16="http://schemas.microsoft.com/office/drawing/2014/main" id="{3C0E4BFF-E5D0-4AC6-AD91-52AA87921CD6}"/>
              </a:ext>
            </a:extLst>
          </p:cNvPr>
          <p:cNvGraphicFramePr>
            <a:graphicFrameLocks noGrp="1"/>
          </p:cNvGraphicFramePr>
          <p:nvPr>
            <p:extLst/>
          </p:nvPr>
        </p:nvGraphicFramePr>
        <p:xfrm>
          <a:off x="116674" y="4095767"/>
          <a:ext cx="4750748" cy="2621280"/>
        </p:xfrm>
        <a:graphic>
          <a:graphicData uri="http://schemas.openxmlformats.org/drawingml/2006/table">
            <a:tbl>
              <a:tblPr rtl="1" firstRow="1" bandRow="1">
                <a:tableStyleId>{5C22544A-7EE6-4342-B048-85BDC9FD1C3A}</a:tableStyleId>
              </a:tblPr>
              <a:tblGrid>
                <a:gridCol w="4750748">
                  <a:extLst>
                    <a:ext uri="{9D8B030D-6E8A-4147-A177-3AD203B41FA5}">
                      <a16:colId xmlns:a16="http://schemas.microsoft.com/office/drawing/2014/main" val="508914782"/>
                    </a:ext>
                  </a:extLst>
                </a:gridCol>
              </a:tblGrid>
              <a:tr h="560636">
                <a:tc>
                  <a:txBody>
                    <a:bodyPr/>
                    <a:lstStyle/>
                    <a:p>
                      <a:pPr rtl="1"/>
                      <a:r>
                        <a:rPr lang="ar-SA" sz="1700" b="1" dirty="0">
                          <a:solidFill>
                            <a:sysClr val="windowText" lastClr="000000"/>
                          </a:solidFill>
                          <a:latin typeface="Traditional Arabic" panose="02020603050405020304" pitchFamily="18" charset="-78"/>
                          <a:cs typeface="Traditional Arabic" panose="02020603050405020304" pitchFamily="18" charset="-78"/>
                        </a:rPr>
                        <a:t>قيادة بناء وتطبيق نظام إدارة الجودة الشاملة، وبناء نظام قياس أثر المنح، ومشروع قياس أثر المنح- مؤسسة سليمان الراجحي الخيرية(2014- 2017)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2977409"/>
                  </a:ext>
                </a:extLst>
              </a:tr>
              <a:tr h="31679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700" b="1" dirty="0">
                          <a:solidFill>
                            <a:sysClr val="windowText" lastClr="000000"/>
                          </a:solidFill>
                          <a:latin typeface="Traditional Arabic" panose="02020603050405020304" pitchFamily="18" charset="-78"/>
                          <a:cs typeface="Traditional Arabic" panose="02020603050405020304" pitchFamily="18" charset="-78"/>
                        </a:rPr>
                        <a:t>قيادة بناء استراتيجية مركز الشيخ عبدالعزيز الراجحي (2017-2019)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1978876"/>
                  </a:ext>
                </a:extLst>
              </a:tr>
              <a:tr h="34231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700" b="1" dirty="0">
                          <a:solidFill>
                            <a:sysClr val="windowText" lastClr="000000"/>
                          </a:solidFill>
                          <a:latin typeface="Traditional Arabic" panose="02020603050405020304" pitchFamily="18" charset="-78"/>
                          <a:cs typeface="Traditional Arabic" panose="02020603050405020304" pitchFamily="18" charset="-78"/>
                        </a:rPr>
                        <a:t>المشاركة في تنفيذ معمل الابتكار لمؤسسة الراجحي الإنسانية 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0919929"/>
                  </a:ext>
                </a:extLst>
              </a:tr>
              <a:tr h="29542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700" b="1" dirty="0">
                          <a:solidFill>
                            <a:sysClr val="windowText" lastClr="000000"/>
                          </a:solidFill>
                          <a:latin typeface="Traditional Arabic" panose="02020603050405020304" pitchFamily="18" charset="-78"/>
                          <a:cs typeface="Traditional Arabic" panose="02020603050405020304" pitchFamily="18" charset="-78"/>
                        </a:rPr>
                        <a:t>تنفيذ ملتقى نظرية التغيير لمؤسسة الملك خالد الخيرية -شركة قرارات 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9113298"/>
                  </a:ext>
                </a:extLst>
              </a:tr>
              <a:tr h="323558">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700" b="1" dirty="0">
                          <a:solidFill>
                            <a:sysClr val="windowText" lastClr="000000"/>
                          </a:solidFill>
                          <a:latin typeface="Traditional Arabic" panose="02020603050405020304" pitchFamily="18" charset="-78"/>
                          <a:cs typeface="Traditional Arabic" panose="02020603050405020304" pitchFamily="18" charset="-78"/>
                        </a:rPr>
                        <a:t>قيادة تقييم استراتيجية مؤسسة السبيعي الخيرية للأعوام (2014-2017)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6651643"/>
                  </a:ext>
                </a:extLst>
              </a:tr>
              <a:tr h="218874">
                <a:tc>
                  <a:txBody>
                    <a:bodyPr/>
                    <a:lstStyle/>
                    <a:p>
                      <a:pPr rtl="1"/>
                      <a:r>
                        <a:rPr lang="ar-SA" sz="1700" b="1" dirty="0">
                          <a:solidFill>
                            <a:sysClr val="windowText" lastClr="000000"/>
                          </a:solidFill>
                          <a:latin typeface="Traditional Arabic" panose="02020603050405020304" pitchFamily="18" charset="-78"/>
                          <a:cs typeface="Traditional Arabic" panose="02020603050405020304" pitchFamily="18" charset="-78"/>
                        </a:rPr>
                        <a:t>المشاركة في تنفيذ مشروع تحديد الاحتياجات المجتمعية لمؤسسة سليمان الراجحي(فرع الحدود الشمالية) 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6163177"/>
                  </a:ext>
                </a:extLst>
              </a:tr>
            </a:tbl>
          </a:graphicData>
        </a:graphic>
      </p:graphicFrame>
      <p:sp>
        <p:nvSpPr>
          <p:cNvPr id="14" name="مستطيل 13">
            <a:extLst>
              <a:ext uri="{FF2B5EF4-FFF2-40B4-BE49-F238E27FC236}">
                <a16:creationId xmlns:a16="http://schemas.microsoft.com/office/drawing/2014/main" id="{F1A10D1E-6171-4F1B-BAFD-621E9FF9E0D1}"/>
              </a:ext>
            </a:extLst>
          </p:cNvPr>
          <p:cNvSpPr/>
          <p:nvPr/>
        </p:nvSpPr>
        <p:spPr>
          <a:xfrm>
            <a:off x="2611281" y="3633121"/>
            <a:ext cx="2214068" cy="430887"/>
          </a:xfrm>
          <a:prstGeom prst="rect">
            <a:avLst/>
          </a:prstGeom>
          <a:solidFill>
            <a:srgbClr val="A50021"/>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2200" b="1" i="0" u="none" strike="noStrike" kern="1200" cap="none" spc="0" normalizeH="0" baseline="0" noProof="0" dirty="0">
                <a:ln>
                  <a:noFill/>
                </a:ln>
                <a:solidFill>
                  <a:prstClr val="white"/>
                </a:solidFill>
                <a:effectLst/>
                <a:uLnTx/>
                <a:uFillTx/>
                <a:latin typeface="Traditional Arabic" panose="02020603050405020304" pitchFamily="18" charset="-78"/>
                <a:ea typeface="+mn-ea"/>
                <a:cs typeface="Traditional Arabic" panose="02020603050405020304" pitchFamily="18" charset="-78"/>
              </a:rPr>
              <a:t>المشاريع والإنجازات الأخيرة</a:t>
            </a:r>
            <a:endParaRPr kumimoji="0" lang="ar-SA" sz="2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29196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1550" y="1699863"/>
            <a:ext cx="7200900" cy="583325"/>
          </a:xfrm>
        </p:spPr>
        <p:txBody>
          <a:bodyPr>
            <a:noAutofit/>
          </a:bodyPr>
          <a:lstStyle/>
          <a:p>
            <a:pPr algn="r"/>
            <a:r>
              <a:rPr lang="ar-SA" sz="4000" dirty="0">
                <a:latin typeface="Traditional Arabic" panose="02020603050405020304" pitchFamily="18" charset="-78"/>
                <a:cs typeface="Traditional Arabic" panose="02020603050405020304" pitchFamily="18" charset="-78"/>
              </a:rPr>
              <a:t>التوصيات:</a:t>
            </a:r>
          </a:p>
        </p:txBody>
      </p:sp>
      <p:sp>
        <p:nvSpPr>
          <p:cNvPr id="4" name="عنصر نائب للمحتوى 3"/>
          <p:cNvSpPr>
            <a:spLocks noGrp="1"/>
          </p:cNvSpPr>
          <p:nvPr>
            <p:ph sz="half" idx="2"/>
          </p:nvPr>
        </p:nvSpPr>
        <p:spPr>
          <a:xfrm>
            <a:off x="675249" y="2690704"/>
            <a:ext cx="7934179" cy="2472140"/>
          </a:xfrm>
        </p:spPr>
        <p:txBody>
          <a:bodyPr>
            <a:noAutofit/>
          </a:bodyPr>
          <a:lstStyle/>
          <a:p>
            <a:pPr marL="548640" indent="-514350" algn="just">
              <a:lnSpc>
                <a:spcPct val="100000"/>
              </a:lnSpc>
              <a:spcBef>
                <a:spcPts val="0"/>
              </a:spcBef>
              <a:spcAft>
                <a:spcPts val="1200"/>
              </a:spcAft>
              <a:buFont typeface="+mj-lt"/>
              <a:buAutoNum type="arabicParenR"/>
            </a:pPr>
            <a:r>
              <a:rPr lang="ar-SA" sz="3000" dirty="0">
                <a:latin typeface="Traditional Arabic" panose="02020603050405020304" pitchFamily="18" charset="-78"/>
                <a:ea typeface="Calibri"/>
                <a:cs typeface="Traditional Arabic" panose="02020603050405020304" pitchFamily="18" charset="-78"/>
              </a:rPr>
              <a:t>إكمال بناء أنموذج مقياس جودة الخدمة المدركة في العمل الخيري.</a:t>
            </a:r>
            <a:endParaRPr lang="en-US" sz="3000" dirty="0">
              <a:latin typeface="Traditional Arabic" panose="02020603050405020304" pitchFamily="18" charset="-78"/>
              <a:ea typeface="Calibri"/>
              <a:cs typeface="Traditional Arabic" panose="02020603050405020304" pitchFamily="18" charset="-78"/>
            </a:endParaRPr>
          </a:p>
          <a:p>
            <a:pPr marL="548640" indent="-514350" algn="just">
              <a:lnSpc>
                <a:spcPct val="100000"/>
              </a:lnSpc>
              <a:spcBef>
                <a:spcPts val="0"/>
              </a:spcBef>
              <a:spcAft>
                <a:spcPts val="1200"/>
              </a:spcAft>
              <a:buFont typeface="+mj-lt"/>
              <a:buAutoNum type="arabicParenR"/>
            </a:pPr>
            <a:r>
              <a:rPr lang="ar-SA" sz="3000" dirty="0">
                <a:latin typeface="Traditional Arabic" panose="02020603050405020304" pitchFamily="18" charset="-78"/>
                <a:ea typeface="Calibri"/>
                <a:cs typeface="Traditional Arabic" panose="02020603050405020304" pitchFamily="18" charset="-78"/>
              </a:rPr>
              <a:t>تعميم العمل بأنموذج مقياس جودة الخدمة المدركة في العمل الخيري ليكون مرجعا في قياس جودة الخدمات والتحسين المستمر لها.</a:t>
            </a:r>
            <a:endParaRPr lang="en-US" sz="3000" dirty="0">
              <a:effectLst/>
              <a:latin typeface="Traditional Arabic" panose="02020603050405020304" pitchFamily="18" charset="-78"/>
              <a:ea typeface="Calibri"/>
              <a:cs typeface="Traditional Arabic" panose="02020603050405020304" pitchFamily="18" charset="-78"/>
            </a:endParaRPr>
          </a:p>
        </p:txBody>
      </p:sp>
      <p:pic>
        <p:nvPicPr>
          <p:cNvPr id="5" name="صورة 4">
            <a:extLst>
              <a:ext uri="{FF2B5EF4-FFF2-40B4-BE49-F238E27FC236}">
                <a16:creationId xmlns:a16="http://schemas.microsoft.com/office/drawing/2014/main" id="{85DEE356-AFE4-4294-8EF6-EBBD213AC6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16" y="1"/>
            <a:ext cx="2053883" cy="1258620"/>
          </a:xfrm>
          <a:prstGeom prst="rect">
            <a:avLst/>
          </a:prstGeom>
          <a:noFill/>
        </p:spPr>
      </p:pic>
      <p:pic>
        <p:nvPicPr>
          <p:cNvPr id="6" name="صورة 5">
            <a:extLst>
              <a:ext uri="{FF2B5EF4-FFF2-40B4-BE49-F238E27FC236}">
                <a16:creationId xmlns:a16="http://schemas.microsoft.com/office/drawing/2014/main" id="{F8659D4A-4242-462E-A298-232030A7A3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9" y="0"/>
            <a:ext cx="2278966" cy="1258621"/>
          </a:xfrm>
          <a:prstGeom prst="rect">
            <a:avLst/>
          </a:prstGeom>
        </p:spPr>
      </p:pic>
      <p:sp>
        <p:nvSpPr>
          <p:cNvPr id="7" name="مستطيل 6">
            <a:extLst>
              <a:ext uri="{FF2B5EF4-FFF2-40B4-BE49-F238E27FC236}">
                <a16:creationId xmlns:a16="http://schemas.microsoft.com/office/drawing/2014/main" id="{B8E53FCC-3301-4507-B9AF-BC18C13F63C9}"/>
              </a:ext>
            </a:extLst>
          </p:cNvPr>
          <p:cNvSpPr/>
          <p:nvPr/>
        </p:nvSpPr>
        <p:spPr>
          <a:xfrm>
            <a:off x="725542" y="6439707"/>
            <a:ext cx="2042546" cy="400110"/>
          </a:xfrm>
          <a:prstGeom prst="rect">
            <a:avLst/>
          </a:prstGeom>
        </p:spPr>
        <p:txBody>
          <a:bodyPr wrap="none">
            <a:spAutoFit/>
          </a:bodyPr>
          <a:lstStyle/>
          <a:p>
            <a:pPr algn="ctr"/>
            <a:r>
              <a:rPr lang="en-US" sz="2000" b="1" dirty="0">
                <a:latin typeface="Traditional Arabic" panose="02020603050405020304" pitchFamily="18" charset="-78"/>
                <a:cs typeface="Traditional Arabic" panose="02020603050405020304" pitchFamily="18" charset="-78"/>
              </a:rPr>
              <a:t>00966 535284473</a:t>
            </a:r>
            <a:endParaRPr lang="ar-SA" sz="2000" b="1" dirty="0">
              <a:latin typeface="Traditional Arabic" panose="02020603050405020304" pitchFamily="18" charset="-78"/>
              <a:cs typeface="Traditional Arabic" panose="02020603050405020304" pitchFamily="18" charset="-78"/>
            </a:endParaRPr>
          </a:p>
        </p:txBody>
      </p:sp>
      <p:pic>
        <p:nvPicPr>
          <p:cNvPr id="8" name="صورة 7">
            <a:extLst>
              <a:ext uri="{FF2B5EF4-FFF2-40B4-BE49-F238E27FC236}">
                <a16:creationId xmlns:a16="http://schemas.microsoft.com/office/drawing/2014/main" id="{AE08AB68-EC8C-43C8-9541-C09E4126A8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18" y="6399612"/>
            <a:ext cx="372360" cy="372360"/>
          </a:xfrm>
          <a:prstGeom prst="rect">
            <a:avLst/>
          </a:prstGeom>
        </p:spPr>
      </p:pic>
      <p:pic>
        <p:nvPicPr>
          <p:cNvPr id="9" name="صورة 8">
            <a:extLst>
              <a:ext uri="{FF2B5EF4-FFF2-40B4-BE49-F238E27FC236}">
                <a16:creationId xmlns:a16="http://schemas.microsoft.com/office/drawing/2014/main" id="{8BC645B3-B58E-4F02-8AB7-01FEAB0319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23" y="6384832"/>
            <a:ext cx="167263" cy="372359"/>
          </a:xfrm>
          <a:prstGeom prst="rect">
            <a:avLst/>
          </a:prstGeom>
        </p:spPr>
      </p:pic>
      <p:pic>
        <p:nvPicPr>
          <p:cNvPr id="10" name="صورة 9">
            <a:extLst>
              <a:ext uri="{FF2B5EF4-FFF2-40B4-BE49-F238E27FC236}">
                <a16:creationId xmlns:a16="http://schemas.microsoft.com/office/drawing/2014/main" id="{FD358474-3DBA-4322-A137-932C63C673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9788" y="6379320"/>
            <a:ext cx="568617" cy="369332"/>
          </a:xfrm>
          <a:prstGeom prst="rect">
            <a:avLst/>
          </a:prstGeom>
        </p:spPr>
      </p:pic>
      <p:sp>
        <p:nvSpPr>
          <p:cNvPr id="11" name="مستطيل 10">
            <a:extLst>
              <a:ext uri="{FF2B5EF4-FFF2-40B4-BE49-F238E27FC236}">
                <a16:creationId xmlns:a16="http://schemas.microsoft.com/office/drawing/2014/main" id="{4A32CFE9-BA44-4FD5-9FBA-AF239AAEBB2F}"/>
              </a:ext>
            </a:extLst>
          </p:cNvPr>
          <p:cNvSpPr/>
          <p:nvPr/>
        </p:nvSpPr>
        <p:spPr>
          <a:xfrm>
            <a:off x="3601331" y="6401239"/>
            <a:ext cx="3276998" cy="400110"/>
          </a:xfrm>
          <a:prstGeom prst="rect">
            <a:avLst/>
          </a:prstGeom>
        </p:spPr>
        <p:txBody>
          <a:bodyPr wrap="square">
            <a:spAutoFit/>
          </a:bodyPr>
          <a:lstStyle/>
          <a:p>
            <a:pPr algn="ctr"/>
            <a:r>
              <a:rPr lang="en-GB" sz="2000" b="1" dirty="0">
                <a:latin typeface="Traditional Arabic" panose="02020603050405020304" pitchFamily="18" charset="-78"/>
                <a:cs typeface="Traditional Arabic" panose="02020603050405020304" pitchFamily="18" charset="-78"/>
              </a:rPr>
              <a:t>hamed.kanan@gmail.com </a:t>
            </a:r>
          </a:p>
        </p:txBody>
      </p:sp>
      <p:sp>
        <p:nvSpPr>
          <p:cNvPr id="12" name="مستطيل 11">
            <a:extLst>
              <a:ext uri="{FF2B5EF4-FFF2-40B4-BE49-F238E27FC236}">
                <a16:creationId xmlns:a16="http://schemas.microsoft.com/office/drawing/2014/main" id="{BF21C095-71B5-46CD-9B51-E31931930C01}"/>
              </a:ext>
            </a:extLst>
          </p:cNvPr>
          <p:cNvSpPr/>
          <p:nvPr/>
        </p:nvSpPr>
        <p:spPr>
          <a:xfrm>
            <a:off x="6995267" y="6297022"/>
            <a:ext cx="2138727" cy="523220"/>
          </a:xfrm>
          <a:prstGeom prst="rect">
            <a:avLst/>
          </a:prstGeom>
        </p:spPr>
        <p:txBody>
          <a:bodyPr wrap="none">
            <a:spAutoFit/>
          </a:bodyPr>
          <a:lstStyle/>
          <a:p>
            <a:pPr algn="r" rtl="1"/>
            <a:r>
              <a:rPr lang="ar-SA" sz="2800" dirty="0">
                <a:latin typeface="Traditional Arabic" panose="02020603050405020304" pitchFamily="18" charset="-78"/>
                <a:cs typeface="Traditional Arabic" panose="02020603050405020304" pitchFamily="18" charset="-78"/>
              </a:rPr>
              <a:t>د. حامد عمر كنعان </a:t>
            </a:r>
            <a:endParaRPr lang="ar-SA" sz="2800" dirty="0"/>
          </a:p>
        </p:txBody>
      </p:sp>
    </p:spTree>
    <p:extLst>
      <p:ext uri="{BB962C8B-B14F-4D97-AF65-F5344CB8AC3E}">
        <p14:creationId xmlns:p14="http://schemas.microsoft.com/office/powerpoint/2010/main" val="84896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1550" y="1143000"/>
            <a:ext cx="7200900" cy="605002"/>
          </a:xfrm>
        </p:spPr>
        <p:txBody>
          <a:bodyPr>
            <a:noAutofit/>
          </a:bodyPr>
          <a:lstStyle/>
          <a:p>
            <a:pPr algn="r"/>
            <a:r>
              <a:rPr lang="ar-SA" sz="4000" dirty="0">
                <a:latin typeface="Traditional Arabic" panose="02020603050405020304" pitchFamily="18" charset="-78"/>
                <a:cs typeface="Traditional Arabic" panose="02020603050405020304" pitchFamily="18" charset="-78"/>
              </a:rPr>
              <a:t>أبرز المراجع</a:t>
            </a:r>
          </a:p>
        </p:txBody>
      </p:sp>
      <p:sp>
        <p:nvSpPr>
          <p:cNvPr id="3" name="عنصر نائب للمحتوى 2"/>
          <p:cNvSpPr>
            <a:spLocks noGrp="1"/>
          </p:cNvSpPr>
          <p:nvPr>
            <p:ph sz="half" idx="1"/>
          </p:nvPr>
        </p:nvSpPr>
        <p:spPr>
          <a:xfrm>
            <a:off x="633046" y="2068819"/>
            <a:ext cx="8060788" cy="2800756"/>
          </a:xfrm>
        </p:spPr>
        <p:txBody>
          <a:bodyPr>
            <a:noAutofit/>
          </a:bodyPr>
          <a:lstStyle/>
          <a:p>
            <a:pPr marL="34290" indent="0" algn="l" rtl="0">
              <a:lnSpc>
                <a:spcPct val="120000"/>
              </a:lnSpc>
              <a:buNone/>
            </a:pPr>
            <a:r>
              <a:rPr lang="en-US" sz="1400" i="1" dirty="0">
                <a:latin typeface="Times New Roman" panose="02020603050405020304" pitchFamily="18" charset="0"/>
                <a:cs typeface="Times New Roman" panose="02020603050405020304" pitchFamily="18" charset="0"/>
              </a:rPr>
              <a:t>Abdalla, H., &amp; Al-</a:t>
            </a:r>
            <a:r>
              <a:rPr lang="en-US" sz="1400" i="1" dirty="0" err="1">
                <a:latin typeface="Times New Roman" panose="02020603050405020304" pitchFamily="18" charset="0"/>
                <a:cs typeface="Times New Roman" panose="02020603050405020304" pitchFamily="18" charset="0"/>
              </a:rPr>
              <a:t>Neimat</a:t>
            </a:r>
            <a:r>
              <a:rPr lang="en-US" sz="1400" i="1" dirty="0">
                <a:latin typeface="Times New Roman" panose="02020603050405020304" pitchFamily="18" charset="0"/>
                <a:cs typeface="Times New Roman" panose="02020603050405020304" pitchFamily="18" charset="0"/>
              </a:rPr>
              <a:t>, Z.(2</a:t>
            </a:r>
            <a:r>
              <a:rPr lang="en-US" sz="1400" dirty="0">
                <a:latin typeface="Times New Roman" panose="02020603050405020304" pitchFamily="18" charset="0"/>
                <a:cs typeface="Times New Roman" panose="02020603050405020304" pitchFamily="18" charset="0"/>
              </a:rPr>
              <a:t>016) The Impact of the Perceived Services Quality on Customer Loyalty in the Jordanian Mobile Telecom Companies</a:t>
            </a:r>
            <a:r>
              <a:rPr lang="en-US" sz="1400" b="1" i="1" dirty="0">
                <a:latin typeface="Times New Roman" panose="02020603050405020304" pitchFamily="18" charset="0"/>
                <a:cs typeface="Times New Roman" panose="02020603050405020304" pitchFamily="18" charset="0"/>
              </a:rPr>
              <a:t>. Journal of Business Theory and Practice, 4(2),219-232</a:t>
            </a:r>
            <a:endParaRPr lang="en-US" sz="1400" dirty="0">
              <a:latin typeface="Times New Roman" panose="02020603050405020304" pitchFamily="18" charset="0"/>
              <a:ea typeface="Calibri"/>
              <a:cs typeface="Times New Roman" panose="02020603050405020304" pitchFamily="18" charset="0"/>
            </a:endParaRPr>
          </a:p>
          <a:p>
            <a:pPr marL="34290" indent="0" algn="l" rtl="0">
              <a:lnSpc>
                <a:spcPct val="120000"/>
              </a:lnSpc>
              <a:spcAft>
                <a:spcPts val="750"/>
              </a:spcAft>
              <a:buNone/>
            </a:pPr>
            <a:r>
              <a:rPr lang="en-US" sz="1400" dirty="0">
                <a:latin typeface="Times New Roman" panose="02020603050405020304" pitchFamily="18" charset="0"/>
                <a:ea typeface="Calibri"/>
                <a:cs typeface="Times New Roman" panose="02020603050405020304" pitchFamily="18" charset="0"/>
              </a:rPr>
              <a:t>Cronin, J., &amp; Taylor, S. (1994). SERVPERF versus SERVQUAL: Reconciling performance-based and perceptions-minus-expectations measurement of service quality. </a:t>
            </a:r>
            <a:r>
              <a:rPr lang="en-US" sz="1400" b="1" i="1" dirty="0">
                <a:latin typeface="Times New Roman" panose="02020603050405020304" pitchFamily="18" charset="0"/>
                <a:ea typeface="Calibri"/>
                <a:cs typeface="Times New Roman" panose="02020603050405020304" pitchFamily="18" charset="0"/>
              </a:rPr>
              <a:t>Journal of Marketing, 56(3), 55-68.</a:t>
            </a:r>
            <a:r>
              <a:rPr lang="en-US" sz="1400" dirty="0">
                <a:latin typeface="Times New Roman" panose="02020603050405020304" pitchFamily="18" charset="0"/>
                <a:ea typeface="Calibri"/>
                <a:cs typeface="Times New Roman" panose="02020603050405020304" pitchFamily="18" charset="0"/>
              </a:rPr>
              <a:t> </a:t>
            </a:r>
            <a:endParaRPr lang="ar-SA" sz="1400" dirty="0">
              <a:latin typeface="Times New Roman" panose="02020603050405020304" pitchFamily="18" charset="0"/>
              <a:cs typeface="Times New Roman" panose="02020603050405020304" pitchFamily="18" charset="0"/>
            </a:endParaRPr>
          </a:p>
          <a:p>
            <a:pPr marL="34290" indent="0" algn="l" rtl="0">
              <a:lnSpc>
                <a:spcPct val="120000"/>
              </a:lnSpc>
              <a:spcAft>
                <a:spcPts val="750"/>
              </a:spcAft>
              <a:buNone/>
            </a:pPr>
            <a:r>
              <a:rPr lang="en-US" sz="1400" dirty="0">
                <a:latin typeface="Times New Roman" panose="02020603050405020304" pitchFamily="18" charset="0"/>
                <a:ea typeface="Calibri"/>
                <a:cs typeface="Times New Roman" panose="02020603050405020304" pitchFamily="18" charset="0"/>
              </a:rPr>
              <a:t>Grönroos, C. (1984). A Service Quality Model and its Marketing Implications. </a:t>
            </a:r>
            <a:r>
              <a:rPr lang="en-US" sz="1400" b="1" i="1" dirty="0">
                <a:latin typeface="Times New Roman" panose="02020603050405020304" pitchFamily="18" charset="0"/>
                <a:ea typeface="Calibri"/>
                <a:cs typeface="Times New Roman" panose="02020603050405020304" pitchFamily="18" charset="0"/>
              </a:rPr>
              <a:t>European Journal of Marketing, 18(4), 36-44.</a:t>
            </a:r>
            <a:r>
              <a:rPr lang="en-US" sz="1400" i="1" dirty="0">
                <a:latin typeface="Times New Roman" panose="02020603050405020304" pitchFamily="18" charset="0"/>
                <a:ea typeface="Calibri"/>
                <a:cs typeface="Times New Roman" panose="02020603050405020304" pitchFamily="18" charset="0"/>
              </a:rPr>
              <a:t> </a:t>
            </a:r>
          </a:p>
          <a:p>
            <a:pPr marL="34290" indent="0" algn="l" rtl="0">
              <a:lnSpc>
                <a:spcPct val="120000"/>
              </a:lnSpc>
              <a:spcAft>
                <a:spcPts val="450"/>
              </a:spcAft>
              <a:buNone/>
            </a:pPr>
            <a:r>
              <a:rPr lang="en-US" sz="1400" dirty="0">
                <a:latin typeface="Times New Roman" panose="02020603050405020304" pitchFamily="18" charset="0"/>
                <a:ea typeface="Calibri"/>
                <a:cs typeface="Times New Roman" panose="02020603050405020304" pitchFamily="18" charset="0"/>
              </a:rPr>
              <a:t>Parasuraman, A., Zeithaml, V., &amp; Berry, L. (1994). Reassessment of expectations as a comparison standard in measuring service quality: Implications for further research. </a:t>
            </a:r>
            <a:r>
              <a:rPr lang="en-US" sz="1400" b="1" i="1" dirty="0">
                <a:latin typeface="Times New Roman" panose="02020603050405020304" pitchFamily="18" charset="0"/>
                <a:ea typeface="Calibri"/>
                <a:cs typeface="Times New Roman" panose="02020603050405020304" pitchFamily="18" charset="0"/>
              </a:rPr>
              <a:t>Journal of Marketing, 58(1), 111-124.</a:t>
            </a:r>
            <a:r>
              <a:rPr lang="en-US" sz="1400" dirty="0">
                <a:latin typeface="Times New Roman" panose="02020603050405020304" pitchFamily="18" charset="0"/>
                <a:ea typeface="Calibri"/>
                <a:cs typeface="Times New Roman" panose="02020603050405020304" pitchFamily="18" charset="0"/>
              </a:rPr>
              <a:t> </a:t>
            </a:r>
          </a:p>
        </p:txBody>
      </p:sp>
      <p:sp>
        <p:nvSpPr>
          <p:cNvPr id="4" name="مستطيل 3">
            <a:extLst>
              <a:ext uri="{FF2B5EF4-FFF2-40B4-BE49-F238E27FC236}">
                <a16:creationId xmlns:a16="http://schemas.microsoft.com/office/drawing/2014/main" id="{F143E056-7763-4F52-801C-8443F3ED6136}"/>
              </a:ext>
            </a:extLst>
          </p:cNvPr>
          <p:cNvSpPr/>
          <p:nvPr/>
        </p:nvSpPr>
        <p:spPr>
          <a:xfrm>
            <a:off x="725542" y="6439707"/>
            <a:ext cx="2042546" cy="400110"/>
          </a:xfrm>
          <a:prstGeom prst="rect">
            <a:avLst/>
          </a:prstGeom>
        </p:spPr>
        <p:txBody>
          <a:bodyPr wrap="none">
            <a:spAutoFit/>
          </a:bodyPr>
          <a:lstStyle/>
          <a:p>
            <a:pPr algn="ctr"/>
            <a:r>
              <a:rPr lang="en-US" sz="2000" b="1" dirty="0">
                <a:latin typeface="Traditional Arabic" panose="02020603050405020304" pitchFamily="18" charset="-78"/>
                <a:cs typeface="Traditional Arabic" panose="02020603050405020304" pitchFamily="18" charset="-78"/>
              </a:rPr>
              <a:t>00966 535284473</a:t>
            </a:r>
            <a:endParaRPr lang="ar-SA" sz="2000" b="1" dirty="0">
              <a:latin typeface="Traditional Arabic" panose="02020603050405020304" pitchFamily="18" charset="-78"/>
              <a:cs typeface="Traditional Arabic" panose="02020603050405020304" pitchFamily="18" charset="-78"/>
            </a:endParaRPr>
          </a:p>
        </p:txBody>
      </p:sp>
      <p:pic>
        <p:nvPicPr>
          <p:cNvPr id="5" name="صورة 4">
            <a:extLst>
              <a:ext uri="{FF2B5EF4-FFF2-40B4-BE49-F238E27FC236}">
                <a16:creationId xmlns:a16="http://schemas.microsoft.com/office/drawing/2014/main" id="{69C8FE25-0E5F-49C3-B023-8FAFA2BE5B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318" y="6399612"/>
            <a:ext cx="372360" cy="372360"/>
          </a:xfrm>
          <a:prstGeom prst="rect">
            <a:avLst/>
          </a:prstGeom>
        </p:spPr>
      </p:pic>
      <p:pic>
        <p:nvPicPr>
          <p:cNvPr id="6" name="صورة 5">
            <a:extLst>
              <a:ext uri="{FF2B5EF4-FFF2-40B4-BE49-F238E27FC236}">
                <a16:creationId xmlns:a16="http://schemas.microsoft.com/office/drawing/2014/main" id="{8A6B01FC-B410-42FA-A8B9-B08DBCB976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23" y="6384832"/>
            <a:ext cx="167263" cy="372359"/>
          </a:xfrm>
          <a:prstGeom prst="rect">
            <a:avLst/>
          </a:prstGeom>
        </p:spPr>
      </p:pic>
      <p:pic>
        <p:nvPicPr>
          <p:cNvPr id="7" name="صورة 6">
            <a:extLst>
              <a:ext uri="{FF2B5EF4-FFF2-40B4-BE49-F238E27FC236}">
                <a16:creationId xmlns:a16="http://schemas.microsoft.com/office/drawing/2014/main" id="{FFB470E4-0FC5-45CC-BB5A-32A39844CF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9788" y="6379320"/>
            <a:ext cx="568617" cy="369332"/>
          </a:xfrm>
          <a:prstGeom prst="rect">
            <a:avLst/>
          </a:prstGeom>
        </p:spPr>
      </p:pic>
      <p:sp>
        <p:nvSpPr>
          <p:cNvPr id="8" name="مستطيل 7">
            <a:extLst>
              <a:ext uri="{FF2B5EF4-FFF2-40B4-BE49-F238E27FC236}">
                <a16:creationId xmlns:a16="http://schemas.microsoft.com/office/drawing/2014/main" id="{05F2B6D1-ACDE-4D1C-B38D-C9B208EB6A0D}"/>
              </a:ext>
            </a:extLst>
          </p:cNvPr>
          <p:cNvSpPr/>
          <p:nvPr/>
        </p:nvSpPr>
        <p:spPr>
          <a:xfrm>
            <a:off x="3601331" y="6401239"/>
            <a:ext cx="3276998" cy="400110"/>
          </a:xfrm>
          <a:prstGeom prst="rect">
            <a:avLst/>
          </a:prstGeom>
        </p:spPr>
        <p:txBody>
          <a:bodyPr wrap="square">
            <a:spAutoFit/>
          </a:bodyPr>
          <a:lstStyle/>
          <a:p>
            <a:pPr algn="ctr"/>
            <a:r>
              <a:rPr lang="en-GB" sz="2000" b="1" dirty="0">
                <a:latin typeface="Traditional Arabic" panose="02020603050405020304" pitchFamily="18" charset="-78"/>
                <a:cs typeface="Traditional Arabic" panose="02020603050405020304" pitchFamily="18" charset="-78"/>
              </a:rPr>
              <a:t>hamed.kanan@gmail.com </a:t>
            </a:r>
          </a:p>
        </p:txBody>
      </p:sp>
      <p:sp>
        <p:nvSpPr>
          <p:cNvPr id="9" name="مستطيل 8">
            <a:extLst>
              <a:ext uri="{FF2B5EF4-FFF2-40B4-BE49-F238E27FC236}">
                <a16:creationId xmlns:a16="http://schemas.microsoft.com/office/drawing/2014/main" id="{FD64C0C4-9E61-4350-AA94-D0DDBD2D6DF0}"/>
              </a:ext>
            </a:extLst>
          </p:cNvPr>
          <p:cNvSpPr/>
          <p:nvPr/>
        </p:nvSpPr>
        <p:spPr>
          <a:xfrm>
            <a:off x="6995267" y="6297022"/>
            <a:ext cx="2138727" cy="523220"/>
          </a:xfrm>
          <a:prstGeom prst="rect">
            <a:avLst/>
          </a:prstGeom>
        </p:spPr>
        <p:txBody>
          <a:bodyPr wrap="none">
            <a:spAutoFit/>
          </a:bodyPr>
          <a:lstStyle/>
          <a:p>
            <a:pPr algn="r" rtl="1"/>
            <a:r>
              <a:rPr lang="ar-SA" sz="2800" dirty="0">
                <a:latin typeface="Traditional Arabic" panose="02020603050405020304" pitchFamily="18" charset="-78"/>
                <a:cs typeface="Traditional Arabic" panose="02020603050405020304" pitchFamily="18" charset="-78"/>
              </a:rPr>
              <a:t>د. حامد عمر كنعان </a:t>
            </a:r>
            <a:endParaRPr lang="ar-SA" sz="2800" dirty="0"/>
          </a:p>
        </p:txBody>
      </p:sp>
    </p:spTree>
    <p:extLst>
      <p:ext uri="{BB962C8B-B14F-4D97-AF65-F5344CB8AC3E}">
        <p14:creationId xmlns:p14="http://schemas.microsoft.com/office/powerpoint/2010/main" val="193841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3A4B2F10-B0EE-4EE9-B4B6-FB3CE884B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453" y="2292811"/>
            <a:ext cx="3868615" cy="2573242"/>
          </a:xfrm>
          <a:prstGeom prst="rect">
            <a:avLst/>
          </a:prstGeom>
        </p:spPr>
      </p:pic>
    </p:spTree>
    <p:extLst>
      <p:ext uri="{BB962C8B-B14F-4D97-AF65-F5344CB8AC3E}">
        <p14:creationId xmlns:p14="http://schemas.microsoft.com/office/powerpoint/2010/main" val="386116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عنوان فرعي 2">
            <a:extLst>
              <a:ext uri="{FF2B5EF4-FFF2-40B4-BE49-F238E27FC236}">
                <a16:creationId xmlns:a16="http://schemas.microsoft.com/office/drawing/2014/main" id="{DCF8E5AD-0F3F-4D1C-9772-AA908ADE1698}"/>
              </a:ext>
            </a:extLst>
          </p:cNvPr>
          <p:cNvSpPr txBox="1">
            <a:spLocks/>
          </p:cNvSpPr>
          <p:nvPr/>
        </p:nvSpPr>
        <p:spPr>
          <a:xfrm>
            <a:off x="0" y="5395748"/>
            <a:ext cx="9144000" cy="1432602"/>
          </a:xfrm>
          <a:prstGeom prst="rect">
            <a:avLst/>
          </a:prstGeom>
          <a:solidFill>
            <a:schemeClr val="tx1"/>
          </a:solidFill>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ar-SA" sz="1100" b="0" i="0" u="none" strike="noStrike" kern="1200" cap="none" spc="0" normalizeH="0" baseline="0" noProof="0" dirty="0">
              <a:ln>
                <a:noFill/>
              </a:ln>
              <a:solidFill>
                <a:prstClr val="white"/>
              </a:solidFill>
              <a:effectLst/>
              <a:uLnTx/>
              <a:uFillTx/>
              <a:latin typeface="Traditional Arabic" panose="02020603050405020304" pitchFamily="18" charset="-78"/>
              <a:ea typeface="+mn-ea"/>
              <a:cs typeface="Traditional Arabic" panose="02020603050405020304" pitchFamily="18" charset="-78"/>
            </a:endParaRPr>
          </a:p>
        </p:txBody>
      </p:sp>
      <p:sp>
        <p:nvSpPr>
          <p:cNvPr id="3" name="عنصر نائب للمحتوى 2">
            <a:extLst>
              <a:ext uri="{FF2B5EF4-FFF2-40B4-BE49-F238E27FC236}">
                <a16:creationId xmlns:a16="http://schemas.microsoft.com/office/drawing/2014/main" id="{A9912BBB-E3EC-42B3-9279-5C2E8EB388DB}"/>
              </a:ext>
            </a:extLst>
          </p:cNvPr>
          <p:cNvSpPr>
            <a:spLocks noGrp="1"/>
          </p:cNvSpPr>
          <p:nvPr>
            <p:ph idx="1"/>
          </p:nvPr>
        </p:nvSpPr>
        <p:spPr>
          <a:xfrm>
            <a:off x="3263703" y="1403587"/>
            <a:ext cx="5758083" cy="2422827"/>
          </a:xfrm>
        </p:spPr>
        <p:txBody>
          <a:bodyPr>
            <a:normAutofit fontScale="85000" lnSpcReduction="10000"/>
          </a:bodyPr>
          <a:lstStyle/>
          <a:p>
            <a:pPr>
              <a:buClr>
                <a:srgbClr val="A50021"/>
              </a:buClr>
            </a:pPr>
            <a:r>
              <a:rPr lang="ar-SA" sz="2600" b="1" dirty="0">
                <a:latin typeface="Traditional Arabic" panose="02020603050405020304" pitchFamily="18" charset="-78"/>
                <a:cs typeface="Traditional Arabic" panose="02020603050405020304" pitchFamily="18" charset="-78"/>
              </a:rPr>
              <a:t>عضو لجنة العمل الخيري في المجلس السعودي للجودة</a:t>
            </a:r>
          </a:p>
          <a:p>
            <a:pPr>
              <a:buClr>
                <a:srgbClr val="A50021"/>
              </a:buClr>
            </a:pPr>
            <a:r>
              <a:rPr lang="ar-SA" sz="2600" b="1" dirty="0">
                <a:latin typeface="Traditional Arabic" panose="02020603050405020304" pitchFamily="18" charset="-78"/>
                <a:cs typeface="Traditional Arabic" panose="02020603050405020304" pitchFamily="18" charset="-78"/>
              </a:rPr>
              <a:t>عضو فريق خبراء شركة قرارات لاستشارات تعظيم الأثر</a:t>
            </a:r>
          </a:p>
          <a:p>
            <a:pPr>
              <a:buClr>
                <a:srgbClr val="A50021"/>
              </a:buClr>
            </a:pPr>
            <a:r>
              <a:rPr lang="ar-SA" sz="2600" b="1" dirty="0">
                <a:latin typeface="Traditional Arabic" panose="02020603050405020304" pitchFamily="18" charset="-78"/>
                <a:cs typeface="Traditional Arabic" panose="02020603050405020304" pitchFamily="18" charset="-78"/>
              </a:rPr>
              <a:t>عضو جمعية التقويم التنموي الأردنية</a:t>
            </a:r>
          </a:p>
          <a:p>
            <a:pPr>
              <a:buClr>
                <a:srgbClr val="A50021"/>
              </a:buClr>
            </a:pPr>
            <a:r>
              <a:rPr lang="ar-SA" sz="2600" b="1" dirty="0">
                <a:latin typeface="Traditional Arabic" panose="02020603050405020304" pitchFamily="18" charset="-78"/>
                <a:cs typeface="Traditional Arabic" panose="02020603050405020304" pitchFamily="18" charset="-78"/>
              </a:rPr>
              <a:t>عضو الجمعية الأردنية للجودة</a:t>
            </a:r>
          </a:p>
          <a:p>
            <a:pPr>
              <a:buClr>
                <a:srgbClr val="A50021"/>
              </a:buClr>
            </a:pPr>
            <a:r>
              <a:rPr lang="ar-SA" sz="2600" b="1" dirty="0">
                <a:latin typeface="Traditional Arabic" panose="02020603050405020304" pitchFamily="18" charset="-78"/>
                <a:cs typeface="Traditional Arabic" panose="02020603050405020304" pitchFamily="18" charset="-78"/>
              </a:rPr>
              <a:t>عضو اتحاد المدربين العرب</a:t>
            </a:r>
          </a:p>
          <a:p>
            <a:pPr>
              <a:buClr>
                <a:srgbClr val="A50021"/>
              </a:buClr>
            </a:pPr>
            <a:r>
              <a:rPr lang="ar-SA" sz="2600" b="1" dirty="0">
                <a:latin typeface="Traditional Arabic" panose="02020603050405020304" pitchFamily="18" charset="-78"/>
                <a:cs typeface="Traditional Arabic" panose="02020603050405020304" pitchFamily="18" charset="-78"/>
              </a:rPr>
              <a:t>عضو لجنة التطوير والتخطيط الاستراتيجي في المنظمة الكشفية العربية</a:t>
            </a:r>
          </a:p>
        </p:txBody>
      </p:sp>
      <p:pic>
        <p:nvPicPr>
          <p:cNvPr id="6" name="صورة 5">
            <a:extLst>
              <a:ext uri="{FF2B5EF4-FFF2-40B4-BE49-F238E27FC236}">
                <a16:creationId xmlns:a16="http://schemas.microsoft.com/office/drawing/2014/main" id="{DDC31099-41E0-4BE1-A8DE-61D713CFA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855" y="4500826"/>
            <a:ext cx="1260045" cy="781283"/>
          </a:xfrm>
          <a:prstGeom prst="rect">
            <a:avLst/>
          </a:prstGeom>
        </p:spPr>
      </p:pic>
      <p:pic>
        <p:nvPicPr>
          <p:cNvPr id="11" name="صورة 10">
            <a:extLst>
              <a:ext uri="{FF2B5EF4-FFF2-40B4-BE49-F238E27FC236}">
                <a16:creationId xmlns:a16="http://schemas.microsoft.com/office/drawing/2014/main" id="{C3C8CB9E-5214-4012-B4CB-AC3295397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1760"/>
            <a:ext cx="1331305" cy="829722"/>
          </a:xfrm>
          <a:prstGeom prst="rect">
            <a:avLst/>
          </a:prstGeom>
        </p:spPr>
      </p:pic>
      <p:pic>
        <p:nvPicPr>
          <p:cNvPr id="14" name="صورة 13">
            <a:extLst>
              <a:ext uri="{FF2B5EF4-FFF2-40B4-BE49-F238E27FC236}">
                <a16:creationId xmlns:a16="http://schemas.microsoft.com/office/drawing/2014/main" id="{673FEDCA-ADAE-47E3-AE74-F70A88CF26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9648" y="4429391"/>
            <a:ext cx="1198161" cy="902091"/>
          </a:xfrm>
          <a:prstGeom prst="rect">
            <a:avLst/>
          </a:prstGeom>
        </p:spPr>
      </p:pic>
      <p:pic>
        <p:nvPicPr>
          <p:cNvPr id="15" name="صورة 14">
            <a:extLst>
              <a:ext uri="{FF2B5EF4-FFF2-40B4-BE49-F238E27FC236}">
                <a16:creationId xmlns:a16="http://schemas.microsoft.com/office/drawing/2014/main" id="{4CFE99C2-C1A3-472B-9944-37D1D99EEF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26" y="4518531"/>
            <a:ext cx="1046407" cy="796179"/>
          </a:xfrm>
          <a:prstGeom prst="rect">
            <a:avLst/>
          </a:prstGeom>
        </p:spPr>
      </p:pic>
      <p:pic>
        <p:nvPicPr>
          <p:cNvPr id="16" name="صورة 15">
            <a:extLst>
              <a:ext uri="{FF2B5EF4-FFF2-40B4-BE49-F238E27FC236}">
                <a16:creationId xmlns:a16="http://schemas.microsoft.com/office/drawing/2014/main" id="{9681873A-1A55-404C-8ACB-CE506BB90C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5202" y="4708291"/>
            <a:ext cx="1198160" cy="570436"/>
          </a:xfrm>
          <a:prstGeom prst="rect">
            <a:avLst/>
          </a:prstGeom>
        </p:spPr>
      </p:pic>
      <p:pic>
        <p:nvPicPr>
          <p:cNvPr id="18" name="صورة 17">
            <a:extLst>
              <a:ext uri="{FF2B5EF4-FFF2-40B4-BE49-F238E27FC236}">
                <a16:creationId xmlns:a16="http://schemas.microsoft.com/office/drawing/2014/main" id="{ABF10C71-72B7-4273-8C29-C1CFAE42DC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2158" y="4543030"/>
            <a:ext cx="1347830" cy="704884"/>
          </a:xfrm>
          <a:prstGeom prst="rect">
            <a:avLst/>
          </a:prstGeom>
        </p:spPr>
      </p:pic>
      <p:sp>
        <p:nvSpPr>
          <p:cNvPr id="21" name="ثماني 20">
            <a:extLst>
              <a:ext uri="{FF2B5EF4-FFF2-40B4-BE49-F238E27FC236}">
                <a16:creationId xmlns:a16="http://schemas.microsoft.com/office/drawing/2014/main" id="{95163F11-FE0D-4B84-B279-41A360674D04}"/>
              </a:ext>
            </a:extLst>
          </p:cNvPr>
          <p:cNvSpPr/>
          <p:nvPr/>
        </p:nvSpPr>
        <p:spPr>
          <a:xfrm>
            <a:off x="7776271" y="4543030"/>
            <a:ext cx="1260045" cy="735696"/>
          </a:xfrm>
          <a:prstGeom prst="octagon">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الاعتمادات</a:t>
            </a:r>
          </a:p>
        </p:txBody>
      </p:sp>
      <p:sp>
        <p:nvSpPr>
          <p:cNvPr id="20" name="مستطيل 19">
            <a:extLst>
              <a:ext uri="{FF2B5EF4-FFF2-40B4-BE49-F238E27FC236}">
                <a16:creationId xmlns:a16="http://schemas.microsoft.com/office/drawing/2014/main" id="{EB75BD4F-0AAB-4D87-B00C-EE2F52B55D88}"/>
              </a:ext>
            </a:extLst>
          </p:cNvPr>
          <p:cNvSpPr/>
          <p:nvPr/>
        </p:nvSpPr>
        <p:spPr>
          <a:xfrm>
            <a:off x="1020332" y="5891064"/>
            <a:ext cx="2972289" cy="55399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Traditional Arabic" panose="02020603050405020304" pitchFamily="18" charset="-78"/>
                <a:ea typeface="+mn-ea"/>
                <a:cs typeface="Traditional Arabic" panose="02020603050405020304" pitchFamily="18" charset="-78"/>
              </a:rPr>
              <a:t>00966 535284473</a:t>
            </a:r>
            <a:endParaRPr kumimoji="0" lang="ar-SA" sz="3000" b="1" i="0" u="none" strike="noStrike" kern="1200" cap="none" spc="0" normalizeH="0" baseline="0" noProof="0" dirty="0">
              <a:ln>
                <a:noFill/>
              </a:ln>
              <a:solidFill>
                <a:prstClr val="white"/>
              </a:solidFill>
              <a:effectLst/>
              <a:uLnTx/>
              <a:uFillTx/>
              <a:latin typeface="Traditional Arabic" panose="02020603050405020304" pitchFamily="18" charset="-78"/>
              <a:ea typeface="+mn-ea"/>
              <a:cs typeface="Traditional Arabic" panose="02020603050405020304" pitchFamily="18" charset="-78"/>
            </a:endParaRPr>
          </a:p>
        </p:txBody>
      </p:sp>
      <p:pic>
        <p:nvPicPr>
          <p:cNvPr id="12" name="صورة 11">
            <a:extLst>
              <a:ext uri="{FF2B5EF4-FFF2-40B4-BE49-F238E27FC236}">
                <a16:creationId xmlns:a16="http://schemas.microsoft.com/office/drawing/2014/main" id="{654DDDAA-854C-4A03-8B5C-C8BA688019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133" y="5759251"/>
            <a:ext cx="604758" cy="604758"/>
          </a:xfrm>
          <a:prstGeom prst="rect">
            <a:avLst/>
          </a:prstGeom>
        </p:spPr>
      </p:pic>
      <p:pic>
        <p:nvPicPr>
          <p:cNvPr id="22" name="صورة 21">
            <a:extLst>
              <a:ext uri="{FF2B5EF4-FFF2-40B4-BE49-F238E27FC236}">
                <a16:creationId xmlns:a16="http://schemas.microsoft.com/office/drawing/2014/main" id="{21211E9B-FC91-4BCC-BF3F-326FCCA1F5E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023" y="5711445"/>
            <a:ext cx="318087" cy="708122"/>
          </a:xfrm>
          <a:prstGeom prst="rect">
            <a:avLst/>
          </a:prstGeom>
        </p:spPr>
      </p:pic>
      <p:pic>
        <p:nvPicPr>
          <p:cNvPr id="24" name="صورة 23">
            <a:extLst>
              <a:ext uri="{FF2B5EF4-FFF2-40B4-BE49-F238E27FC236}">
                <a16:creationId xmlns:a16="http://schemas.microsoft.com/office/drawing/2014/main" id="{88576957-9484-4D8F-A4B7-3CD499B5D0D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34898" y="5878879"/>
            <a:ext cx="727448" cy="472497"/>
          </a:xfrm>
          <a:prstGeom prst="rect">
            <a:avLst/>
          </a:prstGeom>
        </p:spPr>
      </p:pic>
      <p:sp>
        <p:nvSpPr>
          <p:cNvPr id="25" name="مستطيل 24">
            <a:extLst>
              <a:ext uri="{FF2B5EF4-FFF2-40B4-BE49-F238E27FC236}">
                <a16:creationId xmlns:a16="http://schemas.microsoft.com/office/drawing/2014/main" id="{C343425B-195C-4DE2-8823-23D90EDF8700}"/>
              </a:ext>
            </a:extLst>
          </p:cNvPr>
          <p:cNvSpPr/>
          <p:nvPr/>
        </p:nvSpPr>
        <p:spPr>
          <a:xfrm>
            <a:off x="4776414" y="5922937"/>
            <a:ext cx="4338675"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Traditional Arabic" panose="02020603050405020304" pitchFamily="18" charset="-78"/>
                <a:ea typeface="+mn-ea"/>
              </a:rPr>
              <a:t>hamed.kanan@gmail.com </a:t>
            </a:r>
          </a:p>
        </p:txBody>
      </p:sp>
      <p:sp>
        <p:nvSpPr>
          <p:cNvPr id="17" name="Title 2">
            <a:extLst>
              <a:ext uri="{FF2B5EF4-FFF2-40B4-BE49-F238E27FC236}">
                <a16:creationId xmlns:a16="http://schemas.microsoft.com/office/drawing/2014/main" id="{86E774A4-893C-4986-9B6E-D08A1F2BBDE8}"/>
              </a:ext>
            </a:extLst>
          </p:cNvPr>
          <p:cNvSpPr>
            <a:spLocks noGrp="1"/>
          </p:cNvSpPr>
          <p:nvPr>
            <p:ph type="title"/>
          </p:nvPr>
        </p:nvSpPr>
        <p:spPr>
          <a:xfrm>
            <a:off x="0" y="10918"/>
            <a:ext cx="9143999" cy="850483"/>
          </a:xfrm>
          <a:solidFill>
            <a:srgbClr val="A50021"/>
          </a:solidFill>
        </p:spPr>
        <p:txBody>
          <a:bodyPr>
            <a:noAutofit/>
          </a:bodyPr>
          <a:lstStyle/>
          <a:p>
            <a:pPr algn="ctr"/>
            <a:r>
              <a:rPr lang="ar-SA" sz="2800" b="1" dirty="0">
                <a:solidFill>
                  <a:schemeClr val="bg1"/>
                </a:solidFill>
                <a:latin typeface="Traditional Arabic" panose="02020603050405020304" pitchFamily="18" charset="-78"/>
                <a:cs typeface="Traditional Arabic" panose="02020603050405020304" pitchFamily="18" charset="-78"/>
              </a:rPr>
              <a:t>الجمع بين التمكن العلمي والخبرة العملية في الجودة الشاملة والتخطيط الاستراتيجي وقياس الأثر</a:t>
            </a:r>
            <a:endParaRPr lang="en-US" sz="2800" b="1" dirty="0">
              <a:solidFill>
                <a:schemeClr val="bg1"/>
              </a:solidFill>
              <a:latin typeface="Traditional Arabic" panose="02020603050405020304" pitchFamily="18" charset="-78"/>
              <a:cs typeface="Traditional Arabic" panose="02020603050405020304" pitchFamily="18" charset="-78"/>
            </a:endParaRPr>
          </a:p>
        </p:txBody>
      </p:sp>
      <p:pic>
        <p:nvPicPr>
          <p:cNvPr id="4" name="صورة 3">
            <a:extLst>
              <a:ext uri="{FF2B5EF4-FFF2-40B4-BE49-F238E27FC236}">
                <a16:creationId xmlns:a16="http://schemas.microsoft.com/office/drawing/2014/main" id="{1E72B46E-F218-4643-B674-E86F144A1F1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6954" y="1009235"/>
            <a:ext cx="2743194" cy="3272321"/>
          </a:xfrm>
          <a:prstGeom prst="rect">
            <a:avLst/>
          </a:prstGeom>
        </p:spPr>
      </p:pic>
    </p:spTree>
    <p:extLst>
      <p:ext uri="{BB962C8B-B14F-4D97-AF65-F5344CB8AC3E}">
        <p14:creationId xmlns:p14="http://schemas.microsoft.com/office/powerpoint/2010/main" val="3287908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بسم الله الرحمن الرحيم">
            <a:extLst>
              <a:ext uri="{FF2B5EF4-FFF2-40B4-BE49-F238E27FC236}">
                <a16:creationId xmlns:a16="http://schemas.microsoft.com/office/drawing/2014/main" id="{7B5CD098-3F03-46D4-97CC-C0F90D33BF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062" y="1503161"/>
            <a:ext cx="7512148" cy="412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559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CAC15EB-B9B8-4E60-95C4-7530A30588CD}"/>
              </a:ext>
            </a:extLst>
          </p:cNvPr>
          <p:cNvSpPr>
            <a:spLocks noGrp="1"/>
          </p:cNvSpPr>
          <p:nvPr>
            <p:ph type="title"/>
          </p:nvPr>
        </p:nvSpPr>
        <p:spPr>
          <a:xfrm>
            <a:off x="971550" y="1603717"/>
            <a:ext cx="7200900" cy="722142"/>
          </a:xfrm>
        </p:spPr>
        <p:txBody>
          <a:bodyPr>
            <a:normAutofit/>
          </a:bodyPr>
          <a:lstStyle/>
          <a:p>
            <a:pPr algn="r"/>
            <a:r>
              <a:rPr lang="ar-SA" sz="4000" dirty="0">
                <a:latin typeface="Traditional Arabic" panose="02020603050405020304" pitchFamily="18" charset="-78"/>
                <a:cs typeface="Traditional Arabic" panose="02020603050405020304" pitchFamily="18" charset="-78"/>
              </a:rPr>
              <a:t>مقدمة</a:t>
            </a:r>
          </a:p>
        </p:txBody>
      </p:sp>
      <p:sp>
        <p:nvSpPr>
          <p:cNvPr id="3" name="عنصر نائب للمحتوى 2">
            <a:extLst>
              <a:ext uri="{FF2B5EF4-FFF2-40B4-BE49-F238E27FC236}">
                <a16:creationId xmlns:a16="http://schemas.microsoft.com/office/drawing/2014/main" id="{98452196-4F87-42EB-9975-4FA36C264320}"/>
              </a:ext>
            </a:extLst>
          </p:cNvPr>
          <p:cNvSpPr>
            <a:spLocks noGrp="1"/>
          </p:cNvSpPr>
          <p:nvPr>
            <p:ph idx="1"/>
          </p:nvPr>
        </p:nvSpPr>
        <p:spPr>
          <a:xfrm>
            <a:off x="971550" y="2461848"/>
            <a:ext cx="7200900" cy="3094892"/>
          </a:xfrm>
        </p:spPr>
        <p:txBody>
          <a:bodyPr>
            <a:noAutofit/>
          </a:bodyPr>
          <a:lstStyle/>
          <a:p>
            <a:pPr marL="34290" indent="0" algn="just">
              <a:lnSpc>
                <a:spcPct val="120000"/>
              </a:lnSpc>
              <a:spcBef>
                <a:spcPts val="0"/>
              </a:spcBef>
              <a:buNone/>
            </a:pPr>
            <a:r>
              <a:rPr lang="ar-SA" sz="2800" dirty="0">
                <a:latin typeface="Traditional Arabic" panose="02020603050405020304" pitchFamily="18" charset="-78"/>
                <a:cs typeface="Traditional Arabic" panose="02020603050405020304" pitchFamily="18" charset="-78"/>
              </a:rPr>
              <a:t>تصنف جمعيات تحفيظ القرآن ضمن المنظمات الخدمية، التي تقدم خدمة تعليم القرآن الكريم لأبناء المجتمع؛ تلاوة وحفظا وتفسيرا.</a:t>
            </a:r>
          </a:p>
          <a:p>
            <a:pPr marL="34290" indent="0" algn="just">
              <a:lnSpc>
                <a:spcPct val="120000"/>
              </a:lnSpc>
              <a:spcBef>
                <a:spcPts val="0"/>
              </a:spcBef>
              <a:buNone/>
            </a:pPr>
            <a:r>
              <a:rPr lang="ar-SA" sz="2800" dirty="0">
                <a:latin typeface="Traditional Arabic" panose="02020603050405020304" pitchFamily="18" charset="-78"/>
                <a:cs typeface="Traditional Arabic" panose="02020603050405020304" pitchFamily="18" charset="-78"/>
              </a:rPr>
              <a:t> </a:t>
            </a:r>
          </a:p>
          <a:p>
            <a:pPr marL="34290" indent="0" algn="just">
              <a:lnSpc>
                <a:spcPct val="120000"/>
              </a:lnSpc>
              <a:spcBef>
                <a:spcPts val="0"/>
              </a:spcBef>
              <a:buNone/>
            </a:pPr>
            <a:r>
              <a:rPr lang="ar-SA" sz="2800" dirty="0">
                <a:latin typeface="Traditional Arabic" panose="02020603050405020304" pitchFamily="18" charset="-78"/>
                <a:cs typeface="Traditional Arabic" panose="02020603050405020304" pitchFamily="18" charset="-78"/>
              </a:rPr>
              <a:t>لذا فمن المنطق أن تسري عليها أحكام المنظمات الخدمية من منظور مفهوم الجودة المدركة، والذي سيشار اليه في هذه الورقة البحثية بمصطلح جودة الخدمة المدركة.</a:t>
            </a:r>
          </a:p>
        </p:txBody>
      </p:sp>
      <p:pic>
        <p:nvPicPr>
          <p:cNvPr id="4" name="صورة 3">
            <a:extLst>
              <a:ext uri="{FF2B5EF4-FFF2-40B4-BE49-F238E27FC236}">
                <a16:creationId xmlns:a16="http://schemas.microsoft.com/office/drawing/2014/main" id="{46395874-AFEE-46BA-BD73-8C02E04136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16" y="1"/>
            <a:ext cx="2053883" cy="1258620"/>
          </a:xfrm>
          <a:prstGeom prst="rect">
            <a:avLst/>
          </a:prstGeom>
          <a:noFill/>
        </p:spPr>
      </p:pic>
      <p:pic>
        <p:nvPicPr>
          <p:cNvPr id="5" name="صورة 4">
            <a:extLst>
              <a:ext uri="{FF2B5EF4-FFF2-40B4-BE49-F238E27FC236}">
                <a16:creationId xmlns:a16="http://schemas.microsoft.com/office/drawing/2014/main" id="{B19E286E-8F27-46D3-9059-D00A7AF24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9" y="0"/>
            <a:ext cx="2278966" cy="1258621"/>
          </a:xfrm>
          <a:prstGeom prst="rect">
            <a:avLst/>
          </a:prstGeom>
        </p:spPr>
      </p:pic>
      <p:sp>
        <p:nvSpPr>
          <p:cNvPr id="7" name="مستطيل 6">
            <a:extLst>
              <a:ext uri="{FF2B5EF4-FFF2-40B4-BE49-F238E27FC236}">
                <a16:creationId xmlns:a16="http://schemas.microsoft.com/office/drawing/2014/main" id="{ADCBD02C-60B0-4458-9B2D-D535EE0749D9}"/>
              </a:ext>
            </a:extLst>
          </p:cNvPr>
          <p:cNvSpPr/>
          <p:nvPr/>
        </p:nvSpPr>
        <p:spPr>
          <a:xfrm>
            <a:off x="725542" y="6439707"/>
            <a:ext cx="2042546" cy="400110"/>
          </a:xfrm>
          <a:prstGeom prst="rect">
            <a:avLst/>
          </a:prstGeom>
        </p:spPr>
        <p:txBody>
          <a:bodyPr wrap="none">
            <a:spAutoFit/>
          </a:bodyPr>
          <a:lstStyle/>
          <a:p>
            <a:pPr algn="ctr"/>
            <a:r>
              <a:rPr lang="en-US" sz="2000" b="1" dirty="0">
                <a:latin typeface="Traditional Arabic" panose="02020603050405020304" pitchFamily="18" charset="-78"/>
                <a:cs typeface="Traditional Arabic" panose="02020603050405020304" pitchFamily="18" charset="-78"/>
              </a:rPr>
              <a:t>00966 535284473</a:t>
            </a:r>
            <a:endParaRPr lang="ar-SA" sz="2000" b="1" dirty="0">
              <a:latin typeface="Traditional Arabic" panose="02020603050405020304" pitchFamily="18" charset="-78"/>
              <a:cs typeface="Traditional Arabic" panose="02020603050405020304" pitchFamily="18" charset="-78"/>
            </a:endParaRPr>
          </a:p>
        </p:txBody>
      </p:sp>
      <p:pic>
        <p:nvPicPr>
          <p:cNvPr id="8" name="صورة 7">
            <a:extLst>
              <a:ext uri="{FF2B5EF4-FFF2-40B4-BE49-F238E27FC236}">
                <a16:creationId xmlns:a16="http://schemas.microsoft.com/office/drawing/2014/main" id="{F044B015-864F-412B-A458-E45FBD8B64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18" y="6399612"/>
            <a:ext cx="372360" cy="372360"/>
          </a:xfrm>
          <a:prstGeom prst="rect">
            <a:avLst/>
          </a:prstGeom>
        </p:spPr>
      </p:pic>
      <p:pic>
        <p:nvPicPr>
          <p:cNvPr id="9" name="صورة 8">
            <a:extLst>
              <a:ext uri="{FF2B5EF4-FFF2-40B4-BE49-F238E27FC236}">
                <a16:creationId xmlns:a16="http://schemas.microsoft.com/office/drawing/2014/main" id="{506CF4A8-D12B-4D60-96CC-69002FC9D0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23" y="6384832"/>
            <a:ext cx="167263" cy="372359"/>
          </a:xfrm>
          <a:prstGeom prst="rect">
            <a:avLst/>
          </a:prstGeom>
        </p:spPr>
      </p:pic>
      <p:pic>
        <p:nvPicPr>
          <p:cNvPr id="10" name="صورة 9">
            <a:extLst>
              <a:ext uri="{FF2B5EF4-FFF2-40B4-BE49-F238E27FC236}">
                <a16:creationId xmlns:a16="http://schemas.microsoft.com/office/drawing/2014/main" id="{F3B459D2-53A2-4B59-911A-453F05AF3F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9788" y="6379320"/>
            <a:ext cx="568617" cy="369332"/>
          </a:xfrm>
          <a:prstGeom prst="rect">
            <a:avLst/>
          </a:prstGeom>
        </p:spPr>
      </p:pic>
      <p:sp>
        <p:nvSpPr>
          <p:cNvPr id="11" name="مستطيل 10">
            <a:extLst>
              <a:ext uri="{FF2B5EF4-FFF2-40B4-BE49-F238E27FC236}">
                <a16:creationId xmlns:a16="http://schemas.microsoft.com/office/drawing/2014/main" id="{CE692DBA-A2F3-457D-9AB3-3BB998F86492}"/>
              </a:ext>
            </a:extLst>
          </p:cNvPr>
          <p:cNvSpPr/>
          <p:nvPr/>
        </p:nvSpPr>
        <p:spPr>
          <a:xfrm>
            <a:off x="3601331" y="6401239"/>
            <a:ext cx="3276998" cy="400110"/>
          </a:xfrm>
          <a:prstGeom prst="rect">
            <a:avLst/>
          </a:prstGeom>
        </p:spPr>
        <p:txBody>
          <a:bodyPr wrap="square">
            <a:spAutoFit/>
          </a:bodyPr>
          <a:lstStyle/>
          <a:p>
            <a:pPr algn="ctr"/>
            <a:r>
              <a:rPr lang="en-GB" sz="2000" b="1" dirty="0">
                <a:latin typeface="Traditional Arabic" panose="02020603050405020304" pitchFamily="18" charset="-78"/>
                <a:cs typeface="Traditional Arabic" panose="02020603050405020304" pitchFamily="18" charset="-78"/>
              </a:rPr>
              <a:t>hamed.kanan@gmail.com </a:t>
            </a:r>
          </a:p>
        </p:txBody>
      </p:sp>
      <p:sp>
        <p:nvSpPr>
          <p:cNvPr id="12" name="مستطيل 11">
            <a:extLst>
              <a:ext uri="{FF2B5EF4-FFF2-40B4-BE49-F238E27FC236}">
                <a16:creationId xmlns:a16="http://schemas.microsoft.com/office/drawing/2014/main" id="{B23DD2F2-D65D-4889-A3E5-AB905B725D1D}"/>
              </a:ext>
            </a:extLst>
          </p:cNvPr>
          <p:cNvSpPr/>
          <p:nvPr/>
        </p:nvSpPr>
        <p:spPr>
          <a:xfrm>
            <a:off x="6995267" y="6297022"/>
            <a:ext cx="2138727" cy="523220"/>
          </a:xfrm>
          <a:prstGeom prst="rect">
            <a:avLst/>
          </a:prstGeom>
        </p:spPr>
        <p:txBody>
          <a:bodyPr wrap="none">
            <a:spAutoFit/>
          </a:bodyPr>
          <a:lstStyle/>
          <a:p>
            <a:pPr algn="r" rtl="1"/>
            <a:r>
              <a:rPr lang="ar-SA" sz="2800" dirty="0">
                <a:latin typeface="Traditional Arabic" panose="02020603050405020304" pitchFamily="18" charset="-78"/>
                <a:cs typeface="Traditional Arabic" panose="02020603050405020304" pitchFamily="18" charset="-78"/>
              </a:rPr>
              <a:t>د. حامد عمر كنعان </a:t>
            </a:r>
            <a:endParaRPr lang="ar-SA" sz="2800" dirty="0"/>
          </a:p>
        </p:txBody>
      </p:sp>
    </p:spTree>
    <p:extLst>
      <p:ext uri="{BB962C8B-B14F-4D97-AF65-F5344CB8AC3E}">
        <p14:creationId xmlns:p14="http://schemas.microsoft.com/office/powerpoint/2010/main" val="2317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277847"/>
            <a:ext cx="7200900" cy="496614"/>
          </a:xfrm>
        </p:spPr>
        <p:txBody>
          <a:bodyPr>
            <a:noAutofit/>
          </a:bodyPr>
          <a:lstStyle/>
          <a:p>
            <a:pPr algn="r"/>
            <a:r>
              <a:rPr lang="ar-SA" sz="4000" dirty="0">
                <a:latin typeface="Traditional Arabic" panose="02020603050405020304" pitchFamily="18" charset="-78"/>
                <a:ea typeface="Calibri"/>
                <a:cs typeface="Traditional Arabic" panose="02020603050405020304" pitchFamily="18" charset="-78"/>
              </a:rPr>
              <a:t>بين الجودة الموضوعية والجودة المدركة</a:t>
            </a:r>
            <a:endParaRPr lang="en-US" sz="4000" dirty="0">
              <a:latin typeface="Traditional Arabic" panose="02020603050405020304" pitchFamily="18" charset="-78"/>
              <a:ea typeface="Calibri"/>
              <a:cs typeface="Traditional Arabic" panose="02020603050405020304" pitchFamily="18" charset="-78"/>
            </a:endParaRPr>
          </a:p>
        </p:txBody>
      </p:sp>
      <p:sp>
        <p:nvSpPr>
          <p:cNvPr id="3" name="Content Placeholder 2"/>
          <p:cNvSpPr>
            <a:spLocks noGrp="1"/>
          </p:cNvSpPr>
          <p:nvPr>
            <p:ph idx="1"/>
          </p:nvPr>
        </p:nvSpPr>
        <p:spPr>
          <a:xfrm>
            <a:off x="971550" y="3294714"/>
            <a:ext cx="7200900" cy="2177617"/>
          </a:xfrm>
        </p:spPr>
        <p:txBody>
          <a:bodyPr>
            <a:noAutofit/>
          </a:bodyPr>
          <a:lstStyle/>
          <a:p>
            <a:pPr marL="34290" indent="0" algn="just">
              <a:lnSpc>
                <a:spcPct val="100000"/>
              </a:lnSpc>
              <a:spcBef>
                <a:spcPts val="0"/>
              </a:spcBef>
              <a:buNone/>
            </a:pPr>
            <a:r>
              <a:rPr lang="ar-SA" sz="2800" cap="all" dirty="0">
                <a:latin typeface="Traditional Arabic" panose="02020603050405020304" pitchFamily="18" charset="-78"/>
                <a:ea typeface="Calibri"/>
                <a:cs typeface="Traditional Arabic" panose="02020603050405020304" pitchFamily="18" charset="-78"/>
              </a:rPr>
              <a:t>عند مراجعتنا لأدبيات الجودة المدركة نجد أن معظم الباحثين في هذا المجال قد ميزوا  ما بين الجودة الموضوعية التي تستند الى ذات المنتج وعملياته الانتاجية (سلعة أو خدمة)، وبين الجودة المدركة التي تستند الى فهم وإدراك الزبون لجودة هذا المنتج وعملياته الانتاجية.</a:t>
            </a:r>
            <a:r>
              <a:rPr lang="en-US" sz="2800" cap="all" dirty="0">
                <a:latin typeface="Traditional Arabic" panose="02020603050405020304" pitchFamily="18" charset="-78"/>
                <a:ea typeface="Calibri"/>
                <a:cs typeface="Traditional Arabic" panose="02020603050405020304" pitchFamily="18" charset="-78"/>
              </a:rPr>
              <a:t> </a:t>
            </a:r>
            <a:r>
              <a:rPr lang="en-US" sz="1800" cap="all" dirty="0">
                <a:latin typeface="Traditional Arabic" panose="02020603050405020304" pitchFamily="18" charset="-78"/>
                <a:ea typeface="Calibri"/>
                <a:cs typeface="Traditional Arabic" panose="02020603050405020304" pitchFamily="18" charset="-78"/>
              </a:rPr>
              <a:t>(</a:t>
            </a:r>
            <a:r>
              <a:rPr lang="en-US" sz="1800" dirty="0">
                <a:latin typeface="Traditional Arabic" panose="02020603050405020304" pitchFamily="18" charset="-78"/>
                <a:cs typeface="Traditional Arabic" panose="02020603050405020304" pitchFamily="18" charset="-78"/>
              </a:rPr>
              <a:t>Garvin,1983;  Parasuraman, Zeithaml &amp; Berry, 1985; Arnauld, Price, Zinkhan,2002)</a:t>
            </a:r>
            <a:r>
              <a:rPr lang="ar-SA" sz="1800" dirty="0">
                <a:latin typeface="Traditional Arabic" panose="02020603050405020304" pitchFamily="18" charset="-78"/>
                <a:cs typeface="Traditional Arabic" panose="02020603050405020304" pitchFamily="18" charset="-78"/>
              </a:rPr>
              <a:t> </a:t>
            </a:r>
            <a:endParaRPr lang="en-US" sz="1800" dirty="0">
              <a:latin typeface="Traditional Arabic" panose="02020603050405020304" pitchFamily="18" charset="-78"/>
              <a:cs typeface="Traditional Arabic" panose="02020603050405020304" pitchFamily="18" charset="-78"/>
            </a:endParaRPr>
          </a:p>
          <a:p>
            <a:pPr marL="34290" indent="0" algn="just">
              <a:lnSpc>
                <a:spcPct val="100000"/>
              </a:lnSpc>
              <a:spcBef>
                <a:spcPts val="0"/>
              </a:spcBef>
              <a:buNone/>
            </a:pPr>
            <a:endParaRPr lang="en-US" sz="2800" cap="all" dirty="0">
              <a:latin typeface="Traditional Arabic" panose="02020603050405020304" pitchFamily="18" charset="-78"/>
              <a:ea typeface="Calibri"/>
              <a:cs typeface="Traditional Arabic" panose="02020603050405020304" pitchFamily="18" charset="-78"/>
            </a:endParaRPr>
          </a:p>
        </p:txBody>
      </p:sp>
      <p:pic>
        <p:nvPicPr>
          <p:cNvPr id="5" name="صورة 4">
            <a:extLst>
              <a:ext uri="{FF2B5EF4-FFF2-40B4-BE49-F238E27FC236}">
                <a16:creationId xmlns:a16="http://schemas.microsoft.com/office/drawing/2014/main" id="{A14A48CF-9FAD-47ED-92E6-A1C16CE7D8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16" y="1"/>
            <a:ext cx="2053883" cy="1258620"/>
          </a:xfrm>
          <a:prstGeom prst="rect">
            <a:avLst/>
          </a:prstGeom>
          <a:noFill/>
        </p:spPr>
      </p:pic>
      <p:pic>
        <p:nvPicPr>
          <p:cNvPr id="6" name="صورة 5">
            <a:extLst>
              <a:ext uri="{FF2B5EF4-FFF2-40B4-BE49-F238E27FC236}">
                <a16:creationId xmlns:a16="http://schemas.microsoft.com/office/drawing/2014/main" id="{5D9A61DD-D678-4C64-B841-8F79167417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9" y="0"/>
            <a:ext cx="2278966" cy="1258621"/>
          </a:xfrm>
          <a:prstGeom prst="rect">
            <a:avLst/>
          </a:prstGeom>
        </p:spPr>
      </p:pic>
      <p:sp>
        <p:nvSpPr>
          <p:cNvPr id="7" name="مستطيل 6">
            <a:extLst>
              <a:ext uri="{FF2B5EF4-FFF2-40B4-BE49-F238E27FC236}">
                <a16:creationId xmlns:a16="http://schemas.microsoft.com/office/drawing/2014/main" id="{BEE2DE15-2EA0-4BB9-AC97-13BD82275FAE}"/>
              </a:ext>
            </a:extLst>
          </p:cNvPr>
          <p:cNvSpPr/>
          <p:nvPr/>
        </p:nvSpPr>
        <p:spPr>
          <a:xfrm>
            <a:off x="725542" y="6439707"/>
            <a:ext cx="2042546" cy="400110"/>
          </a:xfrm>
          <a:prstGeom prst="rect">
            <a:avLst/>
          </a:prstGeom>
        </p:spPr>
        <p:txBody>
          <a:bodyPr wrap="none">
            <a:spAutoFit/>
          </a:bodyPr>
          <a:lstStyle/>
          <a:p>
            <a:pPr algn="ctr"/>
            <a:r>
              <a:rPr lang="en-US" sz="2000" b="1" dirty="0">
                <a:latin typeface="Traditional Arabic" panose="02020603050405020304" pitchFamily="18" charset="-78"/>
                <a:cs typeface="Traditional Arabic" panose="02020603050405020304" pitchFamily="18" charset="-78"/>
              </a:rPr>
              <a:t>00966 535284473</a:t>
            </a:r>
            <a:endParaRPr lang="ar-SA" sz="2000" b="1" dirty="0">
              <a:latin typeface="Traditional Arabic" panose="02020603050405020304" pitchFamily="18" charset="-78"/>
              <a:cs typeface="Traditional Arabic" panose="02020603050405020304" pitchFamily="18" charset="-78"/>
            </a:endParaRPr>
          </a:p>
        </p:txBody>
      </p:sp>
      <p:pic>
        <p:nvPicPr>
          <p:cNvPr id="8" name="صورة 7">
            <a:extLst>
              <a:ext uri="{FF2B5EF4-FFF2-40B4-BE49-F238E27FC236}">
                <a16:creationId xmlns:a16="http://schemas.microsoft.com/office/drawing/2014/main" id="{9A041822-B14D-49CE-8F4E-78FEA31FE7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18" y="6399612"/>
            <a:ext cx="372360" cy="372360"/>
          </a:xfrm>
          <a:prstGeom prst="rect">
            <a:avLst/>
          </a:prstGeom>
        </p:spPr>
      </p:pic>
      <p:pic>
        <p:nvPicPr>
          <p:cNvPr id="9" name="صورة 8">
            <a:extLst>
              <a:ext uri="{FF2B5EF4-FFF2-40B4-BE49-F238E27FC236}">
                <a16:creationId xmlns:a16="http://schemas.microsoft.com/office/drawing/2014/main" id="{7CF6E6A7-42C9-4711-878E-5DD66111A8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23" y="6384832"/>
            <a:ext cx="167263" cy="372359"/>
          </a:xfrm>
          <a:prstGeom prst="rect">
            <a:avLst/>
          </a:prstGeom>
        </p:spPr>
      </p:pic>
      <p:pic>
        <p:nvPicPr>
          <p:cNvPr id="10" name="صورة 9">
            <a:extLst>
              <a:ext uri="{FF2B5EF4-FFF2-40B4-BE49-F238E27FC236}">
                <a16:creationId xmlns:a16="http://schemas.microsoft.com/office/drawing/2014/main" id="{DBF085E8-8892-4D21-84A3-7FE6E9E195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9788" y="6379320"/>
            <a:ext cx="568617" cy="369332"/>
          </a:xfrm>
          <a:prstGeom prst="rect">
            <a:avLst/>
          </a:prstGeom>
        </p:spPr>
      </p:pic>
      <p:sp>
        <p:nvSpPr>
          <p:cNvPr id="11" name="مستطيل 10">
            <a:extLst>
              <a:ext uri="{FF2B5EF4-FFF2-40B4-BE49-F238E27FC236}">
                <a16:creationId xmlns:a16="http://schemas.microsoft.com/office/drawing/2014/main" id="{193A5692-BBF5-4226-9729-41D3CF04BAE3}"/>
              </a:ext>
            </a:extLst>
          </p:cNvPr>
          <p:cNvSpPr/>
          <p:nvPr/>
        </p:nvSpPr>
        <p:spPr>
          <a:xfrm>
            <a:off x="3601331" y="6401239"/>
            <a:ext cx="3276998" cy="400110"/>
          </a:xfrm>
          <a:prstGeom prst="rect">
            <a:avLst/>
          </a:prstGeom>
        </p:spPr>
        <p:txBody>
          <a:bodyPr wrap="square">
            <a:spAutoFit/>
          </a:bodyPr>
          <a:lstStyle/>
          <a:p>
            <a:pPr algn="ctr"/>
            <a:r>
              <a:rPr lang="en-GB" sz="2000" b="1" dirty="0">
                <a:latin typeface="Traditional Arabic" panose="02020603050405020304" pitchFamily="18" charset="-78"/>
                <a:cs typeface="Traditional Arabic" panose="02020603050405020304" pitchFamily="18" charset="-78"/>
              </a:rPr>
              <a:t>hamed.kanan@gmail.com </a:t>
            </a:r>
          </a:p>
        </p:txBody>
      </p:sp>
      <p:sp>
        <p:nvSpPr>
          <p:cNvPr id="12" name="مستطيل 11">
            <a:extLst>
              <a:ext uri="{FF2B5EF4-FFF2-40B4-BE49-F238E27FC236}">
                <a16:creationId xmlns:a16="http://schemas.microsoft.com/office/drawing/2014/main" id="{8BC53E2E-1E0B-46C1-A7B2-D0C68CBC6F5F}"/>
              </a:ext>
            </a:extLst>
          </p:cNvPr>
          <p:cNvSpPr/>
          <p:nvPr/>
        </p:nvSpPr>
        <p:spPr>
          <a:xfrm>
            <a:off x="6995267" y="6297022"/>
            <a:ext cx="2138727" cy="523220"/>
          </a:xfrm>
          <a:prstGeom prst="rect">
            <a:avLst/>
          </a:prstGeom>
        </p:spPr>
        <p:txBody>
          <a:bodyPr wrap="none">
            <a:spAutoFit/>
          </a:bodyPr>
          <a:lstStyle/>
          <a:p>
            <a:pPr algn="r" rtl="1"/>
            <a:r>
              <a:rPr lang="ar-SA" sz="2800" dirty="0">
                <a:latin typeface="Traditional Arabic" panose="02020603050405020304" pitchFamily="18" charset="-78"/>
                <a:cs typeface="Traditional Arabic" panose="02020603050405020304" pitchFamily="18" charset="-78"/>
              </a:rPr>
              <a:t>د. حامد عمر كنعان </a:t>
            </a:r>
            <a:endParaRPr lang="ar-SA" sz="2800"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1645921"/>
            <a:ext cx="7200900" cy="847188"/>
          </a:xfrm>
        </p:spPr>
        <p:txBody>
          <a:bodyPr>
            <a:noAutofit/>
          </a:bodyPr>
          <a:lstStyle/>
          <a:p>
            <a:pPr algn="r"/>
            <a:r>
              <a:rPr lang="ar-SA" sz="4000" dirty="0">
                <a:effectLst/>
                <a:latin typeface="Traditional Arabic" panose="02020603050405020304" pitchFamily="18" charset="-78"/>
                <a:ea typeface="Calibri"/>
                <a:cs typeface="Traditional Arabic" panose="02020603050405020304" pitchFamily="18" charset="-78"/>
              </a:rPr>
              <a:t>التكييف الموضوعي لمصطلح أبعاد الجودة المدركة:</a:t>
            </a:r>
            <a:endParaRPr lang="en-US" sz="4000" dirty="0">
              <a:latin typeface="Traditional Arabic" panose="02020603050405020304" pitchFamily="18" charset="-78"/>
              <a:cs typeface="Traditional Arabic" panose="02020603050405020304" pitchFamily="18" charset="-78"/>
            </a:endParaRPr>
          </a:p>
        </p:txBody>
      </p:sp>
      <p:sp>
        <p:nvSpPr>
          <p:cNvPr id="3" name="Content Placeholder 2"/>
          <p:cNvSpPr>
            <a:spLocks noGrp="1"/>
          </p:cNvSpPr>
          <p:nvPr>
            <p:ph idx="1"/>
          </p:nvPr>
        </p:nvSpPr>
        <p:spPr>
          <a:xfrm>
            <a:off x="971550" y="3013361"/>
            <a:ext cx="7200900" cy="1986461"/>
          </a:xfrm>
        </p:spPr>
        <p:txBody>
          <a:bodyPr>
            <a:noAutofit/>
          </a:bodyPr>
          <a:lstStyle/>
          <a:p>
            <a:pPr indent="310039" algn="just">
              <a:lnSpc>
                <a:spcPct val="100000"/>
              </a:lnSpc>
              <a:spcAft>
                <a:spcPts val="750"/>
              </a:spcAft>
            </a:pPr>
            <a:r>
              <a:rPr lang="ar-SA" sz="2800" dirty="0">
                <a:latin typeface="Traditional Arabic" panose="02020603050405020304" pitchFamily="18" charset="-78"/>
                <a:ea typeface="Calibri"/>
                <a:cs typeface="Traditional Arabic" panose="02020603050405020304" pitchFamily="18" charset="-78"/>
              </a:rPr>
              <a:t>الفـرق بـين توقعـــات الزبـــائن وإدراكهـــم الفعلـــي للخدمـــة المستلمة. </a:t>
            </a:r>
            <a:r>
              <a:rPr lang="en-US" sz="1800" dirty="0">
                <a:latin typeface="Traditional Arabic" panose="02020603050405020304" pitchFamily="18" charset="-78"/>
                <a:ea typeface="Calibri"/>
                <a:cs typeface="Traditional Arabic" panose="02020603050405020304" pitchFamily="18" charset="-78"/>
              </a:rPr>
              <a:t>(Cronin, Taylor, 1992)</a:t>
            </a:r>
            <a:r>
              <a:rPr lang="ar-SA" sz="1800" dirty="0">
                <a:latin typeface="Traditional Arabic" panose="02020603050405020304" pitchFamily="18" charset="-78"/>
                <a:ea typeface="Calibri"/>
                <a:cs typeface="Traditional Arabic" panose="02020603050405020304" pitchFamily="18" charset="-78"/>
              </a:rPr>
              <a:t> و </a:t>
            </a:r>
            <a:r>
              <a:rPr lang="en-US" sz="1800" dirty="0">
                <a:latin typeface="Traditional Arabic" panose="02020603050405020304" pitchFamily="18" charset="-78"/>
                <a:ea typeface="Calibri"/>
                <a:cs typeface="Traditional Arabic" panose="02020603050405020304" pitchFamily="18" charset="-78"/>
              </a:rPr>
              <a:t>(Oliver, 1997)</a:t>
            </a:r>
            <a:r>
              <a:rPr lang="ar-SA" sz="1800" dirty="0">
                <a:latin typeface="Traditional Arabic" panose="02020603050405020304" pitchFamily="18" charset="-78"/>
                <a:ea typeface="Calibri"/>
                <a:cs typeface="Traditional Arabic" panose="02020603050405020304" pitchFamily="18" charset="-78"/>
              </a:rPr>
              <a:t> </a:t>
            </a:r>
          </a:p>
          <a:p>
            <a:pPr indent="310039" algn="just">
              <a:lnSpc>
                <a:spcPct val="100000"/>
              </a:lnSpc>
              <a:spcAft>
                <a:spcPts val="750"/>
              </a:spcAft>
            </a:pPr>
            <a:r>
              <a:rPr lang="ar-SA" sz="2800" dirty="0">
                <a:latin typeface="Traditional Arabic" panose="02020603050405020304" pitchFamily="18" charset="-78"/>
                <a:ea typeface="Calibri"/>
                <a:cs typeface="Traditional Arabic" panose="02020603050405020304" pitchFamily="18" charset="-78"/>
              </a:rPr>
              <a:t>حكم الزبون المأخوذ عن الامتياز أو التفوق الإجمالي للسلعة أو الخدمة. </a:t>
            </a:r>
            <a:r>
              <a:rPr lang="en-US" sz="1800" dirty="0">
                <a:latin typeface="Traditional Arabic" panose="02020603050405020304" pitchFamily="18" charset="-78"/>
                <a:ea typeface="Calibri"/>
                <a:cs typeface="Traditional Arabic" panose="02020603050405020304" pitchFamily="18" charset="-78"/>
              </a:rPr>
              <a:t>(Aurier , Evrard &amp; N’Goala, 2004)</a:t>
            </a:r>
            <a:r>
              <a:rPr lang="en-US" sz="1800" b="1" dirty="0">
                <a:latin typeface="Traditional Arabic" panose="02020603050405020304" pitchFamily="18" charset="-78"/>
                <a:ea typeface="Calibri"/>
                <a:cs typeface="Traditional Arabic" panose="02020603050405020304" pitchFamily="18" charset="-78"/>
              </a:rPr>
              <a:t> </a:t>
            </a:r>
            <a:endParaRPr lang="en-US" sz="1800" dirty="0">
              <a:latin typeface="Traditional Arabic" panose="02020603050405020304" pitchFamily="18" charset="-78"/>
              <a:ea typeface="Calibri"/>
              <a:cs typeface="Traditional Arabic" panose="02020603050405020304" pitchFamily="18" charset="-78"/>
            </a:endParaRPr>
          </a:p>
        </p:txBody>
      </p:sp>
      <p:pic>
        <p:nvPicPr>
          <p:cNvPr id="4" name="صورة 3">
            <a:extLst>
              <a:ext uri="{FF2B5EF4-FFF2-40B4-BE49-F238E27FC236}">
                <a16:creationId xmlns:a16="http://schemas.microsoft.com/office/drawing/2014/main" id="{E1781510-C4D4-4288-A59D-8A00BACDA4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16" y="1"/>
            <a:ext cx="2053883" cy="1258620"/>
          </a:xfrm>
          <a:prstGeom prst="rect">
            <a:avLst/>
          </a:prstGeom>
          <a:noFill/>
        </p:spPr>
      </p:pic>
      <p:pic>
        <p:nvPicPr>
          <p:cNvPr id="5" name="صورة 4">
            <a:extLst>
              <a:ext uri="{FF2B5EF4-FFF2-40B4-BE49-F238E27FC236}">
                <a16:creationId xmlns:a16="http://schemas.microsoft.com/office/drawing/2014/main" id="{FE46B95A-E532-4EBE-8BC7-A235C9CF58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9" y="0"/>
            <a:ext cx="2278966" cy="1258621"/>
          </a:xfrm>
          <a:prstGeom prst="rect">
            <a:avLst/>
          </a:prstGeom>
        </p:spPr>
      </p:pic>
      <p:sp>
        <p:nvSpPr>
          <p:cNvPr id="6" name="مستطيل 5">
            <a:extLst>
              <a:ext uri="{FF2B5EF4-FFF2-40B4-BE49-F238E27FC236}">
                <a16:creationId xmlns:a16="http://schemas.microsoft.com/office/drawing/2014/main" id="{701BE8FA-5C63-440E-B7E1-16F2EABEFFF8}"/>
              </a:ext>
            </a:extLst>
          </p:cNvPr>
          <p:cNvSpPr/>
          <p:nvPr/>
        </p:nvSpPr>
        <p:spPr>
          <a:xfrm>
            <a:off x="725542" y="6439707"/>
            <a:ext cx="2042546" cy="400110"/>
          </a:xfrm>
          <a:prstGeom prst="rect">
            <a:avLst/>
          </a:prstGeom>
        </p:spPr>
        <p:txBody>
          <a:bodyPr wrap="none">
            <a:spAutoFit/>
          </a:bodyPr>
          <a:lstStyle/>
          <a:p>
            <a:pPr algn="ctr"/>
            <a:r>
              <a:rPr lang="en-US" sz="2000" b="1" dirty="0">
                <a:latin typeface="Traditional Arabic" panose="02020603050405020304" pitchFamily="18" charset="-78"/>
                <a:cs typeface="Traditional Arabic" panose="02020603050405020304" pitchFamily="18" charset="-78"/>
              </a:rPr>
              <a:t>00966 535284473</a:t>
            </a:r>
            <a:endParaRPr lang="ar-SA" sz="2000" b="1" dirty="0">
              <a:latin typeface="Traditional Arabic" panose="02020603050405020304" pitchFamily="18" charset="-78"/>
              <a:cs typeface="Traditional Arabic" panose="02020603050405020304" pitchFamily="18" charset="-78"/>
            </a:endParaRPr>
          </a:p>
        </p:txBody>
      </p:sp>
      <p:pic>
        <p:nvPicPr>
          <p:cNvPr id="7" name="صورة 6">
            <a:extLst>
              <a:ext uri="{FF2B5EF4-FFF2-40B4-BE49-F238E27FC236}">
                <a16:creationId xmlns:a16="http://schemas.microsoft.com/office/drawing/2014/main" id="{EC2AE2D8-479A-4FA7-A4BD-E487CF7D7F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18" y="6399612"/>
            <a:ext cx="372360" cy="372360"/>
          </a:xfrm>
          <a:prstGeom prst="rect">
            <a:avLst/>
          </a:prstGeom>
        </p:spPr>
      </p:pic>
      <p:pic>
        <p:nvPicPr>
          <p:cNvPr id="8" name="صورة 7">
            <a:extLst>
              <a:ext uri="{FF2B5EF4-FFF2-40B4-BE49-F238E27FC236}">
                <a16:creationId xmlns:a16="http://schemas.microsoft.com/office/drawing/2014/main" id="{A26A0BEB-CE3F-4614-BA1F-82F182CB4E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23" y="6384832"/>
            <a:ext cx="167263" cy="372359"/>
          </a:xfrm>
          <a:prstGeom prst="rect">
            <a:avLst/>
          </a:prstGeom>
        </p:spPr>
      </p:pic>
      <p:pic>
        <p:nvPicPr>
          <p:cNvPr id="9" name="صورة 8">
            <a:extLst>
              <a:ext uri="{FF2B5EF4-FFF2-40B4-BE49-F238E27FC236}">
                <a16:creationId xmlns:a16="http://schemas.microsoft.com/office/drawing/2014/main" id="{A8A0C82F-8167-4AC3-93BA-3B1A46D9CC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9788" y="6379320"/>
            <a:ext cx="568617" cy="369332"/>
          </a:xfrm>
          <a:prstGeom prst="rect">
            <a:avLst/>
          </a:prstGeom>
        </p:spPr>
      </p:pic>
      <p:sp>
        <p:nvSpPr>
          <p:cNvPr id="10" name="مستطيل 9">
            <a:extLst>
              <a:ext uri="{FF2B5EF4-FFF2-40B4-BE49-F238E27FC236}">
                <a16:creationId xmlns:a16="http://schemas.microsoft.com/office/drawing/2014/main" id="{CD4E26C5-5723-4896-8DAE-B8539CC4CC64}"/>
              </a:ext>
            </a:extLst>
          </p:cNvPr>
          <p:cNvSpPr/>
          <p:nvPr/>
        </p:nvSpPr>
        <p:spPr>
          <a:xfrm>
            <a:off x="3601331" y="6401239"/>
            <a:ext cx="3276998" cy="400110"/>
          </a:xfrm>
          <a:prstGeom prst="rect">
            <a:avLst/>
          </a:prstGeom>
        </p:spPr>
        <p:txBody>
          <a:bodyPr wrap="square">
            <a:spAutoFit/>
          </a:bodyPr>
          <a:lstStyle/>
          <a:p>
            <a:pPr algn="ctr"/>
            <a:r>
              <a:rPr lang="en-GB" sz="2000" b="1" dirty="0">
                <a:latin typeface="Traditional Arabic" panose="02020603050405020304" pitchFamily="18" charset="-78"/>
                <a:cs typeface="Traditional Arabic" panose="02020603050405020304" pitchFamily="18" charset="-78"/>
              </a:rPr>
              <a:t>hamed.kanan@gmail.com </a:t>
            </a:r>
          </a:p>
        </p:txBody>
      </p:sp>
      <p:sp>
        <p:nvSpPr>
          <p:cNvPr id="11" name="مستطيل 10">
            <a:extLst>
              <a:ext uri="{FF2B5EF4-FFF2-40B4-BE49-F238E27FC236}">
                <a16:creationId xmlns:a16="http://schemas.microsoft.com/office/drawing/2014/main" id="{A36D89AB-1C6B-48E9-8A3D-953C5A888E98}"/>
              </a:ext>
            </a:extLst>
          </p:cNvPr>
          <p:cNvSpPr/>
          <p:nvPr/>
        </p:nvSpPr>
        <p:spPr>
          <a:xfrm>
            <a:off x="6995267" y="6297022"/>
            <a:ext cx="2138727" cy="523220"/>
          </a:xfrm>
          <a:prstGeom prst="rect">
            <a:avLst/>
          </a:prstGeom>
        </p:spPr>
        <p:txBody>
          <a:bodyPr wrap="none">
            <a:spAutoFit/>
          </a:bodyPr>
          <a:lstStyle/>
          <a:p>
            <a:pPr algn="r" rtl="1"/>
            <a:r>
              <a:rPr lang="ar-SA" sz="2800" dirty="0">
                <a:latin typeface="Traditional Arabic" panose="02020603050405020304" pitchFamily="18" charset="-78"/>
                <a:cs typeface="Traditional Arabic" panose="02020603050405020304" pitchFamily="18" charset="-78"/>
              </a:rPr>
              <a:t>د. حامد عمر كنعان </a:t>
            </a:r>
            <a:endParaRPr lang="ar-SA" sz="2800" dirty="0"/>
          </a:p>
        </p:txBody>
      </p:sp>
    </p:spTree>
    <p:extLst>
      <p:ext uri="{BB962C8B-B14F-4D97-AF65-F5344CB8AC3E}">
        <p14:creationId xmlns:p14="http://schemas.microsoft.com/office/powerpoint/2010/main" val="326947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177" y="604910"/>
            <a:ext cx="7200900" cy="759656"/>
          </a:xfrm>
        </p:spPr>
        <p:txBody>
          <a:bodyPr>
            <a:noAutofit/>
          </a:bodyPr>
          <a:lstStyle/>
          <a:p>
            <a:pPr algn="r">
              <a:lnSpc>
                <a:spcPct val="115000"/>
              </a:lnSpc>
              <a:spcAft>
                <a:spcPts val="750"/>
              </a:spcAft>
            </a:pPr>
            <a:r>
              <a:rPr lang="ar-SA" sz="4000" dirty="0">
                <a:effectLst/>
                <a:latin typeface="Traditional Arabic" panose="02020603050405020304" pitchFamily="18" charset="-78"/>
                <a:ea typeface="Calibri"/>
                <a:cs typeface="Traditional Arabic" panose="02020603050405020304" pitchFamily="18" charset="-78"/>
              </a:rPr>
              <a:t>الأبعاد العشرة لجودة الخدمات</a:t>
            </a:r>
            <a:endParaRPr lang="en-US" sz="4000" dirty="0">
              <a:effectLst/>
              <a:latin typeface="Traditional Arabic" panose="02020603050405020304" pitchFamily="18" charset="-78"/>
              <a:ea typeface="Calibri"/>
              <a:cs typeface="Traditional Arabic" panose="02020603050405020304" pitchFamily="18" charset="-78"/>
            </a:endParaRPr>
          </a:p>
        </p:txBody>
      </p:sp>
      <p:graphicFrame>
        <p:nvGraphicFramePr>
          <p:cNvPr id="7" name="عنصر نائب للمحتوى 6"/>
          <p:cNvGraphicFramePr>
            <a:graphicFrameLocks noGrp="1"/>
          </p:cNvGraphicFramePr>
          <p:nvPr>
            <p:ph sz="half" idx="2"/>
            <p:extLst>
              <p:ext uri="{D42A27DB-BD31-4B8C-83A1-F6EECF244321}">
                <p14:modId xmlns:p14="http://schemas.microsoft.com/office/powerpoint/2010/main" val="1838847365"/>
              </p:ext>
            </p:extLst>
          </p:nvPr>
        </p:nvGraphicFramePr>
        <p:xfrm>
          <a:off x="633047" y="1527910"/>
          <a:ext cx="7972868" cy="3771900"/>
        </p:xfrm>
        <a:graphic>
          <a:graphicData uri="http://schemas.openxmlformats.org/drawingml/2006/table">
            <a:tbl>
              <a:tblPr rtl="1" firstRow="1" firstCol="1" bandRow="1">
                <a:tableStyleId>{ED083AE6-46FA-4A59-8FB0-9F97EB10719F}</a:tableStyleId>
              </a:tblPr>
              <a:tblGrid>
                <a:gridCol w="310845">
                  <a:extLst>
                    <a:ext uri="{9D8B030D-6E8A-4147-A177-3AD203B41FA5}">
                      <a16:colId xmlns:a16="http://schemas.microsoft.com/office/drawing/2014/main" val="20000"/>
                    </a:ext>
                  </a:extLst>
                </a:gridCol>
                <a:gridCol w="2795740">
                  <a:extLst>
                    <a:ext uri="{9D8B030D-6E8A-4147-A177-3AD203B41FA5}">
                      <a16:colId xmlns:a16="http://schemas.microsoft.com/office/drawing/2014/main" val="20001"/>
                    </a:ext>
                  </a:extLst>
                </a:gridCol>
                <a:gridCol w="4866283">
                  <a:extLst>
                    <a:ext uri="{9D8B030D-6E8A-4147-A177-3AD203B41FA5}">
                      <a16:colId xmlns:a16="http://schemas.microsoft.com/office/drawing/2014/main" val="20002"/>
                    </a:ext>
                  </a:extLst>
                </a:gridCol>
              </a:tblGrid>
              <a:tr h="342900">
                <a:tc>
                  <a:txBody>
                    <a:bodyPr/>
                    <a:lstStyle/>
                    <a:p>
                      <a:pPr algn="ctr" rtl="1">
                        <a:lnSpc>
                          <a:spcPct val="150000"/>
                        </a:lnSpc>
                        <a:spcBef>
                          <a:spcPts val="200"/>
                        </a:spcBef>
                        <a:spcAft>
                          <a:spcPts val="0"/>
                        </a:spcAft>
                      </a:pPr>
                      <a:r>
                        <a:rPr lang="ar-SA" sz="1500" dirty="0">
                          <a:effectLst/>
                          <a:latin typeface="Times New Roman" panose="02020603050405020304" pitchFamily="18" charset="0"/>
                          <a:cs typeface="Times New Roman" panose="02020603050405020304" pitchFamily="18" charset="0"/>
                        </a:rPr>
                        <a:t> </a:t>
                      </a:r>
                      <a:endParaRPr lang="en-US" sz="1500" dirty="0">
                        <a:effectLst/>
                        <a:latin typeface="Times New Roman" panose="02020603050405020304" pitchFamily="18" charset="0"/>
                        <a:ea typeface="Calibri"/>
                        <a:cs typeface="Times New Roman" panose="02020603050405020304" pitchFamily="18" charset="0"/>
                      </a:endParaRPr>
                    </a:p>
                  </a:txBody>
                  <a:tcPr marL="25310" marR="25310" marT="0" marB="0"/>
                </a:tc>
                <a:tc>
                  <a:txBody>
                    <a:bodyPr/>
                    <a:lstStyle/>
                    <a:p>
                      <a:pPr algn="ctr" rtl="1">
                        <a:lnSpc>
                          <a:spcPct val="150000"/>
                        </a:lnSpc>
                        <a:spcBef>
                          <a:spcPts val="200"/>
                        </a:spcBef>
                        <a:spcAft>
                          <a:spcPts val="0"/>
                        </a:spcAft>
                      </a:pPr>
                      <a:r>
                        <a:rPr lang="ar-SA" sz="1500" dirty="0">
                          <a:effectLst/>
                          <a:latin typeface="Times New Roman" panose="02020603050405020304" pitchFamily="18" charset="0"/>
                          <a:cs typeface="Times New Roman" panose="02020603050405020304" pitchFamily="18" charset="0"/>
                        </a:rPr>
                        <a:t>الأبعاد العشرة لجودة الخدمة </a:t>
                      </a:r>
                      <a:endParaRPr lang="en-US" sz="1500" dirty="0">
                        <a:effectLst/>
                        <a:latin typeface="Times New Roman" panose="02020603050405020304" pitchFamily="18" charset="0"/>
                        <a:ea typeface="Calibri"/>
                        <a:cs typeface="Times New Roman" panose="02020603050405020304" pitchFamily="18" charset="0"/>
                      </a:endParaRPr>
                    </a:p>
                  </a:txBody>
                  <a:tcPr marL="25310" marR="25310" marT="0" marB="0"/>
                </a:tc>
                <a:tc>
                  <a:txBody>
                    <a:bodyPr/>
                    <a:lstStyle/>
                    <a:p>
                      <a:pPr algn="ctr" rtl="1">
                        <a:lnSpc>
                          <a:spcPct val="150000"/>
                        </a:lnSpc>
                        <a:spcBef>
                          <a:spcPts val="200"/>
                        </a:spcBef>
                        <a:spcAft>
                          <a:spcPts val="0"/>
                        </a:spcAft>
                      </a:pPr>
                      <a:r>
                        <a:rPr lang="ar-SA" sz="1500" dirty="0">
                          <a:effectLst/>
                          <a:latin typeface="Times New Roman" panose="02020603050405020304" pitchFamily="18" charset="0"/>
                          <a:cs typeface="Times New Roman" panose="02020603050405020304" pitchFamily="18" charset="0"/>
                        </a:rPr>
                        <a:t>التعريف</a:t>
                      </a:r>
                      <a:endParaRPr lang="en-US" sz="1500" dirty="0">
                        <a:effectLst/>
                        <a:latin typeface="Times New Roman" panose="02020603050405020304" pitchFamily="18" charset="0"/>
                        <a:ea typeface="Calibri"/>
                        <a:cs typeface="Times New Roman" panose="02020603050405020304" pitchFamily="18" charset="0"/>
                      </a:endParaRPr>
                    </a:p>
                  </a:txBody>
                  <a:tcPr marL="25310" marR="25310" marT="0" marB="0"/>
                </a:tc>
                <a:extLst>
                  <a:ext uri="{0D108BD9-81ED-4DB2-BD59-A6C34878D82A}">
                    <a16:rowId xmlns:a16="http://schemas.microsoft.com/office/drawing/2014/main" val="10000"/>
                  </a:ext>
                </a:extLst>
              </a:tr>
              <a:tr h="274320">
                <a:tc>
                  <a:txBody>
                    <a:bodyPr/>
                    <a:lstStyle/>
                    <a:p>
                      <a:pPr algn="r" rtl="1">
                        <a:lnSpc>
                          <a:spcPct val="150000"/>
                        </a:lnSpc>
                        <a:spcBef>
                          <a:spcPts val="200"/>
                        </a:spcBef>
                        <a:spcAft>
                          <a:spcPts val="0"/>
                        </a:spcAft>
                      </a:pPr>
                      <a:r>
                        <a:rPr lang="ar-SA" sz="1500">
                          <a:effectLst/>
                          <a:latin typeface="Times New Roman" panose="02020603050405020304" pitchFamily="18" charset="0"/>
                          <a:cs typeface="Times New Roman" panose="02020603050405020304" pitchFamily="18" charset="0"/>
                        </a:rPr>
                        <a:t>1</a:t>
                      </a:r>
                      <a:endParaRPr lang="en-US" sz="1500">
                        <a:effectLst/>
                        <a:latin typeface="Times New Roman" panose="02020603050405020304" pitchFamily="18" charset="0"/>
                        <a:ea typeface="Calibri"/>
                        <a:cs typeface="Times New Roman" panose="02020603050405020304" pitchFamily="18" charset="0"/>
                      </a:endParaRPr>
                    </a:p>
                  </a:txBody>
                  <a:tcPr marL="25310" marR="25310" marT="0" marB="0"/>
                </a:tc>
                <a:tc>
                  <a:txBody>
                    <a:bodyPr/>
                    <a:lstStyle/>
                    <a:p>
                      <a:pPr algn="r" rtl="1">
                        <a:lnSpc>
                          <a:spcPct val="150000"/>
                        </a:lnSpc>
                        <a:spcBef>
                          <a:spcPts val="200"/>
                        </a:spcBef>
                        <a:spcAft>
                          <a:spcPts val="0"/>
                        </a:spcAft>
                      </a:pPr>
                      <a:r>
                        <a:rPr lang="ar-SA" sz="1500" dirty="0">
                          <a:effectLst/>
                          <a:latin typeface="Times New Roman" panose="02020603050405020304" pitchFamily="18" charset="0"/>
                          <a:cs typeface="Times New Roman" panose="02020603050405020304" pitchFamily="18" charset="0"/>
                        </a:rPr>
                        <a:t> الملموسية (</a:t>
                      </a:r>
                      <a:r>
                        <a:rPr lang="en-US" sz="1500" dirty="0">
                          <a:effectLst/>
                          <a:latin typeface="Times New Roman" panose="02020603050405020304" pitchFamily="18" charset="0"/>
                          <a:cs typeface="Times New Roman" panose="02020603050405020304" pitchFamily="18" charset="0"/>
                        </a:rPr>
                        <a:t>Tangibles</a:t>
                      </a:r>
                      <a:r>
                        <a:rPr lang="ar-SA" sz="1500" dirty="0">
                          <a:effectLst/>
                          <a:latin typeface="Times New Roman" panose="02020603050405020304" pitchFamily="18" charset="0"/>
                          <a:cs typeface="Times New Roman" panose="02020603050405020304" pitchFamily="18" charset="0"/>
                        </a:rPr>
                        <a:t>)</a:t>
                      </a:r>
                      <a:endParaRPr lang="en-US" sz="1500" dirty="0">
                        <a:effectLst/>
                        <a:latin typeface="Times New Roman" panose="02020603050405020304" pitchFamily="18" charset="0"/>
                        <a:ea typeface="Calibri"/>
                        <a:cs typeface="Times New Roman" panose="02020603050405020304" pitchFamily="18" charset="0"/>
                      </a:endParaRPr>
                    </a:p>
                  </a:txBody>
                  <a:tcPr marL="25310" marR="25310" marT="0" marB="0"/>
                </a:tc>
                <a:tc>
                  <a:txBody>
                    <a:bodyPr/>
                    <a:lstStyle/>
                    <a:p>
                      <a:pPr algn="r" rtl="1">
                        <a:lnSpc>
                          <a:spcPct val="150000"/>
                        </a:lnSpc>
                        <a:spcBef>
                          <a:spcPts val="200"/>
                        </a:spcBef>
                        <a:spcAft>
                          <a:spcPts val="0"/>
                        </a:spcAft>
                      </a:pPr>
                      <a:r>
                        <a:rPr lang="ar-SA" sz="1500" dirty="0">
                          <a:effectLst/>
                          <a:latin typeface="Times New Roman" panose="02020603050405020304" pitchFamily="18" charset="0"/>
                          <a:cs typeface="Times New Roman" panose="02020603050405020304" pitchFamily="18" charset="0"/>
                        </a:rPr>
                        <a:t>مظهر العناصر المادية: التسهيلات المادية، المعدات، مظهر الإفراد.</a:t>
                      </a:r>
                      <a:endParaRPr lang="en-US" sz="1500" dirty="0">
                        <a:effectLst/>
                        <a:latin typeface="Times New Roman" panose="02020603050405020304" pitchFamily="18" charset="0"/>
                        <a:ea typeface="Calibri"/>
                        <a:cs typeface="Times New Roman" panose="02020603050405020304" pitchFamily="18" charset="0"/>
                      </a:endParaRPr>
                    </a:p>
                  </a:txBody>
                  <a:tcPr marL="25310" marR="25310" marT="0" marB="0"/>
                </a:tc>
                <a:extLst>
                  <a:ext uri="{0D108BD9-81ED-4DB2-BD59-A6C34878D82A}">
                    <a16:rowId xmlns:a16="http://schemas.microsoft.com/office/drawing/2014/main" val="10001"/>
                  </a:ext>
                </a:extLst>
              </a:tr>
              <a:tr h="274320">
                <a:tc>
                  <a:txBody>
                    <a:bodyPr/>
                    <a:lstStyle/>
                    <a:p>
                      <a:pPr algn="r" rtl="1">
                        <a:lnSpc>
                          <a:spcPct val="150000"/>
                        </a:lnSpc>
                        <a:spcBef>
                          <a:spcPts val="200"/>
                        </a:spcBef>
                        <a:spcAft>
                          <a:spcPts val="0"/>
                        </a:spcAft>
                      </a:pPr>
                      <a:r>
                        <a:rPr lang="ar-SA" sz="1500">
                          <a:effectLst/>
                          <a:latin typeface="Times New Roman" panose="02020603050405020304" pitchFamily="18" charset="0"/>
                          <a:cs typeface="Times New Roman" panose="02020603050405020304" pitchFamily="18" charset="0"/>
                        </a:rPr>
                        <a:t>2</a:t>
                      </a:r>
                      <a:endParaRPr lang="en-US" sz="1500">
                        <a:effectLst/>
                        <a:latin typeface="Times New Roman" panose="02020603050405020304" pitchFamily="18" charset="0"/>
                        <a:ea typeface="Calibri"/>
                        <a:cs typeface="Times New Roman" panose="02020603050405020304" pitchFamily="18" charset="0"/>
                      </a:endParaRPr>
                    </a:p>
                  </a:txBody>
                  <a:tcPr marL="25310" marR="25310" marT="0" marB="0"/>
                </a:tc>
                <a:tc>
                  <a:txBody>
                    <a:bodyPr/>
                    <a:lstStyle/>
                    <a:p>
                      <a:pPr algn="r" rtl="1">
                        <a:lnSpc>
                          <a:spcPct val="150000"/>
                        </a:lnSpc>
                        <a:spcBef>
                          <a:spcPts val="200"/>
                        </a:spcBef>
                        <a:spcAft>
                          <a:spcPts val="0"/>
                        </a:spcAft>
                      </a:pPr>
                      <a:r>
                        <a:rPr lang="ar-SA" sz="1500">
                          <a:effectLst/>
                          <a:latin typeface="Times New Roman" panose="02020603050405020304" pitchFamily="18" charset="0"/>
                          <a:cs typeface="Times New Roman" panose="02020603050405020304" pitchFamily="18" charset="0"/>
                        </a:rPr>
                        <a:t>الاعتمادية (</a:t>
                      </a:r>
                      <a:r>
                        <a:rPr lang="en-US" sz="1500">
                          <a:effectLst/>
                          <a:latin typeface="Times New Roman" panose="02020603050405020304" pitchFamily="18" charset="0"/>
                          <a:cs typeface="Times New Roman" panose="02020603050405020304" pitchFamily="18" charset="0"/>
                        </a:rPr>
                        <a:t>Reliability</a:t>
                      </a:r>
                      <a:r>
                        <a:rPr lang="ar-SA" sz="1500">
                          <a:effectLst/>
                          <a:latin typeface="Times New Roman" panose="02020603050405020304" pitchFamily="18" charset="0"/>
                          <a:cs typeface="Times New Roman" panose="02020603050405020304" pitchFamily="18" charset="0"/>
                        </a:rPr>
                        <a:t>)</a:t>
                      </a:r>
                      <a:endParaRPr lang="en-US" sz="1500">
                        <a:effectLst/>
                        <a:latin typeface="Times New Roman" panose="02020603050405020304" pitchFamily="18" charset="0"/>
                        <a:ea typeface="Calibri"/>
                        <a:cs typeface="Times New Roman" panose="02020603050405020304" pitchFamily="18" charset="0"/>
                      </a:endParaRPr>
                    </a:p>
                  </a:txBody>
                  <a:tcPr marL="25310" marR="25310" marT="0" marB="0"/>
                </a:tc>
                <a:tc>
                  <a:txBody>
                    <a:bodyPr/>
                    <a:lstStyle/>
                    <a:p>
                      <a:pPr algn="r" rtl="1">
                        <a:lnSpc>
                          <a:spcPct val="150000"/>
                        </a:lnSpc>
                        <a:spcBef>
                          <a:spcPts val="200"/>
                        </a:spcBef>
                        <a:spcAft>
                          <a:spcPts val="0"/>
                        </a:spcAft>
                      </a:pPr>
                      <a:r>
                        <a:rPr lang="ar-SA" sz="1500">
                          <a:effectLst/>
                          <a:latin typeface="Times New Roman" panose="02020603050405020304" pitchFamily="18" charset="0"/>
                          <a:cs typeface="Times New Roman" panose="02020603050405020304" pitchFamily="18" charset="0"/>
                        </a:rPr>
                        <a:t>القدرة على إنجاز الخدمة بالجدارة والدقة الموعودة.</a:t>
                      </a:r>
                      <a:endParaRPr lang="en-US" sz="1500">
                        <a:effectLst/>
                        <a:latin typeface="Times New Roman" panose="02020603050405020304" pitchFamily="18" charset="0"/>
                        <a:ea typeface="Calibri"/>
                        <a:cs typeface="Times New Roman" panose="02020603050405020304" pitchFamily="18" charset="0"/>
                      </a:endParaRPr>
                    </a:p>
                  </a:txBody>
                  <a:tcPr marL="25310" marR="25310" marT="0" marB="0"/>
                </a:tc>
                <a:extLst>
                  <a:ext uri="{0D108BD9-81ED-4DB2-BD59-A6C34878D82A}">
                    <a16:rowId xmlns:a16="http://schemas.microsoft.com/office/drawing/2014/main" val="10002"/>
                  </a:ext>
                </a:extLst>
              </a:tr>
              <a:tr h="274320">
                <a:tc>
                  <a:txBody>
                    <a:bodyPr/>
                    <a:lstStyle/>
                    <a:p>
                      <a:pPr algn="r" rtl="1">
                        <a:lnSpc>
                          <a:spcPct val="150000"/>
                        </a:lnSpc>
                        <a:spcBef>
                          <a:spcPts val="200"/>
                        </a:spcBef>
                        <a:spcAft>
                          <a:spcPts val="0"/>
                        </a:spcAft>
                      </a:pPr>
                      <a:r>
                        <a:rPr lang="ar-SA" sz="1500">
                          <a:effectLst/>
                          <a:latin typeface="Times New Roman" panose="02020603050405020304" pitchFamily="18" charset="0"/>
                          <a:cs typeface="Times New Roman" panose="02020603050405020304" pitchFamily="18" charset="0"/>
                        </a:rPr>
                        <a:t>3</a:t>
                      </a:r>
                      <a:endParaRPr lang="en-US" sz="1500">
                        <a:effectLst/>
                        <a:latin typeface="Times New Roman" panose="02020603050405020304" pitchFamily="18" charset="0"/>
                        <a:ea typeface="Calibri"/>
                        <a:cs typeface="Times New Roman" panose="02020603050405020304" pitchFamily="18" charset="0"/>
                      </a:endParaRPr>
                    </a:p>
                  </a:txBody>
                  <a:tcPr marL="25310" marR="25310" marT="0" marB="0"/>
                </a:tc>
                <a:tc>
                  <a:txBody>
                    <a:bodyPr/>
                    <a:lstStyle/>
                    <a:p>
                      <a:pPr algn="r" rtl="1">
                        <a:lnSpc>
                          <a:spcPct val="150000"/>
                        </a:lnSpc>
                        <a:spcBef>
                          <a:spcPts val="200"/>
                        </a:spcBef>
                        <a:spcAft>
                          <a:spcPts val="0"/>
                        </a:spcAft>
                      </a:pPr>
                      <a:r>
                        <a:rPr lang="ar-SA" sz="1500">
                          <a:effectLst/>
                          <a:latin typeface="Times New Roman" panose="02020603050405020304" pitchFamily="18" charset="0"/>
                          <a:cs typeface="Times New Roman" panose="02020603050405020304" pitchFamily="18" charset="0"/>
                        </a:rPr>
                        <a:t>الاستجابة (</a:t>
                      </a:r>
                      <a:r>
                        <a:rPr lang="en-US" sz="1500">
                          <a:effectLst/>
                          <a:latin typeface="Times New Roman" panose="02020603050405020304" pitchFamily="18" charset="0"/>
                          <a:cs typeface="Times New Roman" panose="02020603050405020304" pitchFamily="18" charset="0"/>
                        </a:rPr>
                        <a:t>Responsiveness</a:t>
                      </a:r>
                      <a:r>
                        <a:rPr lang="ar-SA" sz="1500">
                          <a:effectLst/>
                          <a:latin typeface="Times New Roman" panose="02020603050405020304" pitchFamily="18" charset="0"/>
                          <a:cs typeface="Times New Roman" panose="02020603050405020304" pitchFamily="18" charset="0"/>
                        </a:rPr>
                        <a:t>)</a:t>
                      </a:r>
                      <a:endParaRPr lang="en-US" sz="1500">
                        <a:effectLst/>
                        <a:latin typeface="Times New Roman" panose="02020603050405020304" pitchFamily="18" charset="0"/>
                        <a:ea typeface="Calibri"/>
                        <a:cs typeface="Times New Roman" panose="02020603050405020304" pitchFamily="18" charset="0"/>
                      </a:endParaRPr>
                    </a:p>
                  </a:txBody>
                  <a:tcPr marL="25310" marR="25310" marT="0" marB="0"/>
                </a:tc>
                <a:tc>
                  <a:txBody>
                    <a:bodyPr/>
                    <a:lstStyle/>
                    <a:p>
                      <a:pPr algn="r" rtl="1">
                        <a:lnSpc>
                          <a:spcPct val="150000"/>
                        </a:lnSpc>
                        <a:spcBef>
                          <a:spcPts val="200"/>
                        </a:spcBef>
                        <a:spcAft>
                          <a:spcPts val="0"/>
                        </a:spcAft>
                      </a:pPr>
                      <a:r>
                        <a:rPr lang="ar-SA" sz="1500" dirty="0">
                          <a:effectLst/>
                          <a:latin typeface="Times New Roman" panose="02020603050405020304" pitchFamily="18" charset="0"/>
                          <a:cs typeface="Times New Roman" panose="02020603050405020304" pitchFamily="18" charset="0"/>
                        </a:rPr>
                        <a:t>الرغبة في مساعد المستهلكين وتقديم خدمة فورية لهم.</a:t>
                      </a:r>
                      <a:endParaRPr lang="en-US" sz="1500" dirty="0">
                        <a:effectLst/>
                        <a:latin typeface="Times New Roman" panose="02020603050405020304" pitchFamily="18" charset="0"/>
                        <a:ea typeface="Calibri"/>
                        <a:cs typeface="Times New Roman" panose="02020603050405020304" pitchFamily="18" charset="0"/>
                      </a:endParaRPr>
                    </a:p>
                  </a:txBody>
                  <a:tcPr marL="25310" marR="25310" marT="0" marB="0"/>
                </a:tc>
                <a:extLst>
                  <a:ext uri="{0D108BD9-81ED-4DB2-BD59-A6C34878D82A}">
                    <a16:rowId xmlns:a16="http://schemas.microsoft.com/office/drawing/2014/main" val="10003"/>
                  </a:ext>
                </a:extLst>
              </a:tr>
              <a:tr h="274320">
                <a:tc>
                  <a:txBody>
                    <a:bodyPr/>
                    <a:lstStyle/>
                    <a:p>
                      <a:pPr algn="r" rtl="1">
                        <a:lnSpc>
                          <a:spcPct val="150000"/>
                        </a:lnSpc>
                        <a:spcBef>
                          <a:spcPts val="200"/>
                        </a:spcBef>
                        <a:spcAft>
                          <a:spcPts val="0"/>
                        </a:spcAft>
                      </a:pPr>
                      <a:r>
                        <a:rPr lang="ar-SA" sz="1500">
                          <a:effectLst/>
                          <a:latin typeface="Times New Roman" panose="02020603050405020304" pitchFamily="18" charset="0"/>
                          <a:cs typeface="Times New Roman" panose="02020603050405020304" pitchFamily="18" charset="0"/>
                        </a:rPr>
                        <a:t>4</a:t>
                      </a:r>
                      <a:endParaRPr lang="en-US" sz="1500">
                        <a:effectLst/>
                        <a:latin typeface="Times New Roman" panose="02020603050405020304" pitchFamily="18" charset="0"/>
                        <a:ea typeface="Calibri"/>
                        <a:cs typeface="Times New Roman" panose="02020603050405020304" pitchFamily="18" charset="0"/>
                      </a:endParaRPr>
                    </a:p>
                  </a:txBody>
                  <a:tcPr marL="25310" marR="25310" marT="0" marB="0"/>
                </a:tc>
                <a:tc>
                  <a:txBody>
                    <a:bodyPr/>
                    <a:lstStyle/>
                    <a:p>
                      <a:pPr algn="r" rtl="1">
                        <a:lnSpc>
                          <a:spcPct val="150000"/>
                        </a:lnSpc>
                        <a:spcBef>
                          <a:spcPts val="200"/>
                        </a:spcBef>
                        <a:spcAft>
                          <a:spcPts val="0"/>
                        </a:spcAft>
                      </a:pPr>
                      <a:r>
                        <a:rPr lang="ar-SA" sz="1500">
                          <a:effectLst/>
                          <a:latin typeface="Times New Roman" panose="02020603050405020304" pitchFamily="18" charset="0"/>
                          <a:cs typeface="Times New Roman" panose="02020603050405020304" pitchFamily="18" charset="0"/>
                        </a:rPr>
                        <a:t>الأهلية (</a:t>
                      </a:r>
                      <a:r>
                        <a:rPr lang="en-US" sz="1500">
                          <a:effectLst/>
                          <a:latin typeface="Times New Roman" panose="02020603050405020304" pitchFamily="18" charset="0"/>
                          <a:cs typeface="Times New Roman" panose="02020603050405020304" pitchFamily="18" charset="0"/>
                        </a:rPr>
                        <a:t>Competence</a:t>
                      </a:r>
                      <a:r>
                        <a:rPr lang="ar-SA" sz="1500">
                          <a:effectLst/>
                          <a:latin typeface="Times New Roman" panose="02020603050405020304" pitchFamily="18" charset="0"/>
                          <a:cs typeface="Times New Roman" panose="02020603050405020304" pitchFamily="18" charset="0"/>
                        </a:rPr>
                        <a:t>)</a:t>
                      </a:r>
                      <a:endParaRPr lang="en-US" sz="1500">
                        <a:effectLst/>
                        <a:latin typeface="Times New Roman" panose="02020603050405020304" pitchFamily="18" charset="0"/>
                        <a:ea typeface="Calibri"/>
                        <a:cs typeface="Times New Roman" panose="02020603050405020304" pitchFamily="18" charset="0"/>
                      </a:endParaRPr>
                    </a:p>
                  </a:txBody>
                  <a:tcPr marL="25310" marR="25310" marT="0" marB="0"/>
                </a:tc>
                <a:tc>
                  <a:txBody>
                    <a:bodyPr/>
                    <a:lstStyle/>
                    <a:p>
                      <a:pPr algn="r" rtl="1">
                        <a:lnSpc>
                          <a:spcPct val="150000"/>
                        </a:lnSpc>
                        <a:spcBef>
                          <a:spcPts val="200"/>
                        </a:spcBef>
                        <a:spcAft>
                          <a:spcPts val="0"/>
                        </a:spcAft>
                      </a:pPr>
                      <a:r>
                        <a:rPr lang="ar-SA" sz="1500" dirty="0">
                          <a:effectLst/>
                          <a:latin typeface="Times New Roman" panose="02020603050405020304" pitchFamily="18" charset="0"/>
                          <a:cs typeface="Times New Roman" panose="02020603050405020304" pitchFamily="18" charset="0"/>
                        </a:rPr>
                        <a:t>حيازة المهارات والمعرفة المطلوبة لا نجاز الخدمة.</a:t>
                      </a:r>
                      <a:endParaRPr lang="en-US" sz="1500" dirty="0">
                        <a:effectLst/>
                        <a:latin typeface="Times New Roman" panose="02020603050405020304" pitchFamily="18" charset="0"/>
                        <a:ea typeface="Calibri"/>
                        <a:cs typeface="Times New Roman" panose="02020603050405020304" pitchFamily="18" charset="0"/>
                      </a:endParaRPr>
                    </a:p>
                  </a:txBody>
                  <a:tcPr marL="25310" marR="25310" marT="0" marB="0"/>
                </a:tc>
                <a:extLst>
                  <a:ext uri="{0D108BD9-81ED-4DB2-BD59-A6C34878D82A}">
                    <a16:rowId xmlns:a16="http://schemas.microsoft.com/office/drawing/2014/main" val="10004"/>
                  </a:ext>
                </a:extLst>
              </a:tr>
              <a:tr h="274320">
                <a:tc>
                  <a:txBody>
                    <a:bodyPr/>
                    <a:lstStyle/>
                    <a:p>
                      <a:pPr algn="r" rtl="1">
                        <a:lnSpc>
                          <a:spcPct val="150000"/>
                        </a:lnSpc>
                        <a:spcBef>
                          <a:spcPts val="200"/>
                        </a:spcBef>
                        <a:spcAft>
                          <a:spcPts val="0"/>
                        </a:spcAft>
                      </a:pPr>
                      <a:r>
                        <a:rPr lang="ar-SA" sz="1500">
                          <a:effectLst/>
                          <a:latin typeface="Times New Roman" panose="02020603050405020304" pitchFamily="18" charset="0"/>
                          <a:cs typeface="Times New Roman" panose="02020603050405020304" pitchFamily="18" charset="0"/>
                        </a:rPr>
                        <a:t>5</a:t>
                      </a:r>
                      <a:endParaRPr lang="en-US" sz="1500">
                        <a:effectLst/>
                        <a:latin typeface="Times New Roman" panose="02020603050405020304" pitchFamily="18" charset="0"/>
                        <a:ea typeface="Calibri"/>
                        <a:cs typeface="Times New Roman" panose="02020603050405020304" pitchFamily="18" charset="0"/>
                      </a:endParaRPr>
                    </a:p>
                  </a:txBody>
                  <a:tcPr marL="25310" marR="25310" marT="0" marB="0"/>
                </a:tc>
                <a:tc>
                  <a:txBody>
                    <a:bodyPr/>
                    <a:lstStyle/>
                    <a:p>
                      <a:pPr algn="r" rtl="1">
                        <a:lnSpc>
                          <a:spcPct val="150000"/>
                        </a:lnSpc>
                        <a:spcBef>
                          <a:spcPts val="200"/>
                        </a:spcBef>
                        <a:spcAft>
                          <a:spcPts val="0"/>
                        </a:spcAft>
                      </a:pPr>
                      <a:r>
                        <a:rPr lang="ar-SA" sz="1500" dirty="0">
                          <a:effectLst/>
                          <a:latin typeface="Times New Roman" panose="02020603050405020304" pitchFamily="18" charset="0"/>
                          <a:cs typeface="Times New Roman" panose="02020603050405020304" pitchFamily="18" charset="0"/>
                        </a:rPr>
                        <a:t>المصداقية (</a:t>
                      </a:r>
                      <a:r>
                        <a:rPr lang="en-US" sz="1500" dirty="0">
                          <a:effectLst/>
                          <a:latin typeface="Times New Roman" panose="02020603050405020304" pitchFamily="18" charset="0"/>
                          <a:cs typeface="Times New Roman" panose="02020603050405020304" pitchFamily="18" charset="0"/>
                        </a:rPr>
                        <a:t>Credibility</a:t>
                      </a:r>
                      <a:r>
                        <a:rPr lang="ar-SA" sz="1500" dirty="0">
                          <a:effectLst/>
                          <a:latin typeface="Times New Roman" panose="02020603050405020304" pitchFamily="18" charset="0"/>
                          <a:cs typeface="Times New Roman" panose="02020603050405020304" pitchFamily="18" charset="0"/>
                        </a:rPr>
                        <a:t>)</a:t>
                      </a:r>
                      <a:endParaRPr lang="en-US" sz="1500" dirty="0">
                        <a:effectLst/>
                        <a:latin typeface="Times New Roman" panose="02020603050405020304" pitchFamily="18" charset="0"/>
                        <a:ea typeface="Calibri"/>
                        <a:cs typeface="Times New Roman" panose="02020603050405020304" pitchFamily="18" charset="0"/>
                      </a:endParaRPr>
                    </a:p>
                  </a:txBody>
                  <a:tcPr marL="25310" marR="25310" marT="0" marB="0"/>
                </a:tc>
                <a:tc>
                  <a:txBody>
                    <a:bodyPr/>
                    <a:lstStyle/>
                    <a:p>
                      <a:pPr algn="r" rtl="1">
                        <a:lnSpc>
                          <a:spcPct val="150000"/>
                        </a:lnSpc>
                        <a:spcBef>
                          <a:spcPts val="200"/>
                        </a:spcBef>
                        <a:spcAft>
                          <a:spcPts val="0"/>
                        </a:spcAft>
                      </a:pPr>
                      <a:r>
                        <a:rPr lang="ar-SA" sz="1500" dirty="0">
                          <a:effectLst/>
                          <a:latin typeface="Times New Roman" panose="02020603050405020304" pitchFamily="18" charset="0"/>
                          <a:cs typeface="Times New Roman" panose="02020603050405020304" pitchFamily="18" charset="0"/>
                        </a:rPr>
                        <a:t>جدارة مقدم الخدمة بالثقة، والتصديق، والأمانة.</a:t>
                      </a:r>
                      <a:endParaRPr lang="en-US" sz="1500" dirty="0">
                        <a:effectLst/>
                        <a:latin typeface="Times New Roman" panose="02020603050405020304" pitchFamily="18" charset="0"/>
                        <a:ea typeface="Calibri"/>
                        <a:cs typeface="Times New Roman" panose="02020603050405020304" pitchFamily="18" charset="0"/>
                      </a:endParaRPr>
                    </a:p>
                  </a:txBody>
                  <a:tcPr marL="25310" marR="25310" marT="0" marB="0"/>
                </a:tc>
                <a:extLst>
                  <a:ext uri="{0D108BD9-81ED-4DB2-BD59-A6C34878D82A}">
                    <a16:rowId xmlns:a16="http://schemas.microsoft.com/office/drawing/2014/main" val="10005"/>
                  </a:ext>
                </a:extLst>
              </a:tr>
              <a:tr h="274320">
                <a:tc>
                  <a:txBody>
                    <a:bodyPr/>
                    <a:lstStyle/>
                    <a:p>
                      <a:pPr algn="r" rtl="1">
                        <a:lnSpc>
                          <a:spcPct val="150000"/>
                        </a:lnSpc>
                        <a:spcBef>
                          <a:spcPts val="200"/>
                        </a:spcBef>
                        <a:spcAft>
                          <a:spcPts val="0"/>
                        </a:spcAft>
                      </a:pPr>
                      <a:r>
                        <a:rPr lang="ar-SA" sz="1500">
                          <a:effectLst/>
                          <a:latin typeface="Times New Roman" panose="02020603050405020304" pitchFamily="18" charset="0"/>
                          <a:cs typeface="Times New Roman" panose="02020603050405020304" pitchFamily="18" charset="0"/>
                        </a:rPr>
                        <a:t>6</a:t>
                      </a:r>
                      <a:endParaRPr lang="en-US" sz="1500">
                        <a:effectLst/>
                        <a:latin typeface="Times New Roman" panose="02020603050405020304" pitchFamily="18" charset="0"/>
                        <a:ea typeface="Calibri"/>
                        <a:cs typeface="Times New Roman" panose="02020603050405020304" pitchFamily="18" charset="0"/>
                      </a:endParaRPr>
                    </a:p>
                  </a:txBody>
                  <a:tcPr marL="25310" marR="25310" marT="0" marB="0"/>
                </a:tc>
                <a:tc>
                  <a:txBody>
                    <a:bodyPr/>
                    <a:lstStyle/>
                    <a:p>
                      <a:pPr algn="r" rtl="1">
                        <a:lnSpc>
                          <a:spcPct val="150000"/>
                        </a:lnSpc>
                        <a:spcBef>
                          <a:spcPts val="200"/>
                        </a:spcBef>
                        <a:spcAft>
                          <a:spcPts val="0"/>
                        </a:spcAft>
                      </a:pPr>
                      <a:r>
                        <a:rPr lang="ar-SA" sz="1500">
                          <a:effectLst/>
                          <a:latin typeface="Times New Roman" panose="02020603050405020304" pitchFamily="18" charset="0"/>
                          <a:cs typeface="Times New Roman" panose="02020603050405020304" pitchFamily="18" charset="0"/>
                        </a:rPr>
                        <a:t>الأمان (</a:t>
                      </a:r>
                      <a:r>
                        <a:rPr lang="en-US" sz="1500">
                          <a:effectLst/>
                          <a:latin typeface="Times New Roman" panose="02020603050405020304" pitchFamily="18" charset="0"/>
                          <a:cs typeface="Times New Roman" panose="02020603050405020304" pitchFamily="18" charset="0"/>
                        </a:rPr>
                        <a:t>(Security</a:t>
                      </a:r>
                      <a:endParaRPr lang="en-US" sz="1500">
                        <a:effectLst/>
                        <a:latin typeface="Times New Roman" panose="02020603050405020304" pitchFamily="18" charset="0"/>
                        <a:ea typeface="Calibri"/>
                        <a:cs typeface="Times New Roman" panose="02020603050405020304" pitchFamily="18" charset="0"/>
                      </a:endParaRPr>
                    </a:p>
                  </a:txBody>
                  <a:tcPr marL="25310" marR="25310" marT="0" marB="0"/>
                </a:tc>
                <a:tc>
                  <a:txBody>
                    <a:bodyPr/>
                    <a:lstStyle/>
                    <a:p>
                      <a:pPr algn="r" rtl="1">
                        <a:lnSpc>
                          <a:spcPct val="150000"/>
                        </a:lnSpc>
                        <a:spcBef>
                          <a:spcPts val="200"/>
                        </a:spcBef>
                        <a:spcAft>
                          <a:spcPts val="0"/>
                        </a:spcAft>
                      </a:pPr>
                      <a:r>
                        <a:rPr lang="ar-SA" sz="1500" dirty="0">
                          <a:effectLst/>
                          <a:latin typeface="Times New Roman" panose="02020603050405020304" pitchFamily="18" charset="0"/>
                          <a:cs typeface="Times New Roman" panose="02020603050405020304" pitchFamily="18" charset="0"/>
                        </a:rPr>
                        <a:t>الخلو من الأخطار والمخاطر وما يريب.</a:t>
                      </a:r>
                      <a:endParaRPr lang="en-US" sz="1500" dirty="0">
                        <a:effectLst/>
                        <a:latin typeface="Times New Roman" panose="02020603050405020304" pitchFamily="18" charset="0"/>
                        <a:ea typeface="Calibri"/>
                        <a:cs typeface="Times New Roman" panose="02020603050405020304" pitchFamily="18" charset="0"/>
                      </a:endParaRPr>
                    </a:p>
                  </a:txBody>
                  <a:tcPr marL="25310" marR="25310" marT="0" marB="0"/>
                </a:tc>
                <a:extLst>
                  <a:ext uri="{0D108BD9-81ED-4DB2-BD59-A6C34878D82A}">
                    <a16:rowId xmlns:a16="http://schemas.microsoft.com/office/drawing/2014/main" val="10006"/>
                  </a:ext>
                </a:extLst>
              </a:tr>
              <a:tr h="274320">
                <a:tc>
                  <a:txBody>
                    <a:bodyPr/>
                    <a:lstStyle/>
                    <a:p>
                      <a:pPr algn="r" rtl="1">
                        <a:lnSpc>
                          <a:spcPct val="150000"/>
                        </a:lnSpc>
                        <a:spcBef>
                          <a:spcPts val="200"/>
                        </a:spcBef>
                        <a:spcAft>
                          <a:spcPts val="0"/>
                        </a:spcAft>
                      </a:pPr>
                      <a:r>
                        <a:rPr lang="ar-SA" sz="1500">
                          <a:effectLst/>
                          <a:latin typeface="Times New Roman" panose="02020603050405020304" pitchFamily="18" charset="0"/>
                          <a:cs typeface="Times New Roman" panose="02020603050405020304" pitchFamily="18" charset="0"/>
                        </a:rPr>
                        <a:t>7</a:t>
                      </a:r>
                      <a:endParaRPr lang="en-US" sz="1500">
                        <a:effectLst/>
                        <a:latin typeface="Times New Roman" panose="02020603050405020304" pitchFamily="18" charset="0"/>
                        <a:ea typeface="Calibri"/>
                        <a:cs typeface="Times New Roman" panose="02020603050405020304" pitchFamily="18" charset="0"/>
                      </a:endParaRPr>
                    </a:p>
                  </a:txBody>
                  <a:tcPr marL="25310" marR="25310" marT="0" marB="0"/>
                </a:tc>
                <a:tc>
                  <a:txBody>
                    <a:bodyPr/>
                    <a:lstStyle/>
                    <a:p>
                      <a:pPr algn="r" rtl="1">
                        <a:lnSpc>
                          <a:spcPct val="150000"/>
                        </a:lnSpc>
                        <a:spcBef>
                          <a:spcPts val="200"/>
                        </a:spcBef>
                        <a:spcAft>
                          <a:spcPts val="0"/>
                        </a:spcAft>
                      </a:pPr>
                      <a:r>
                        <a:rPr lang="ar-SA" sz="1500">
                          <a:effectLst/>
                          <a:latin typeface="Times New Roman" panose="02020603050405020304" pitchFamily="18" charset="0"/>
                          <a:cs typeface="Times New Roman" panose="02020603050405020304" pitchFamily="18" charset="0"/>
                        </a:rPr>
                        <a:t>اللياقة (</a:t>
                      </a:r>
                      <a:r>
                        <a:rPr lang="en-US" sz="1500">
                          <a:effectLst/>
                          <a:latin typeface="Times New Roman" panose="02020603050405020304" pitchFamily="18" charset="0"/>
                          <a:cs typeface="Times New Roman" panose="02020603050405020304" pitchFamily="18" charset="0"/>
                        </a:rPr>
                        <a:t>(Courtesy</a:t>
                      </a:r>
                      <a:endParaRPr lang="en-US" sz="1500">
                        <a:effectLst/>
                        <a:latin typeface="Times New Roman" panose="02020603050405020304" pitchFamily="18" charset="0"/>
                        <a:ea typeface="Calibri"/>
                        <a:cs typeface="Times New Roman" panose="02020603050405020304" pitchFamily="18" charset="0"/>
                      </a:endParaRPr>
                    </a:p>
                  </a:txBody>
                  <a:tcPr marL="25310" marR="25310" marT="0" marB="0"/>
                </a:tc>
                <a:tc>
                  <a:txBody>
                    <a:bodyPr/>
                    <a:lstStyle/>
                    <a:p>
                      <a:pPr algn="r" rtl="1">
                        <a:lnSpc>
                          <a:spcPct val="150000"/>
                        </a:lnSpc>
                        <a:spcBef>
                          <a:spcPts val="200"/>
                        </a:spcBef>
                        <a:spcAft>
                          <a:spcPts val="0"/>
                        </a:spcAft>
                      </a:pPr>
                      <a:r>
                        <a:rPr lang="ar-SA" sz="1500" dirty="0">
                          <a:effectLst/>
                          <a:latin typeface="Times New Roman" panose="02020603050405020304" pitchFamily="18" charset="0"/>
                          <a:cs typeface="Times New Roman" panose="02020603050405020304" pitchFamily="18" charset="0"/>
                        </a:rPr>
                        <a:t>الأدب والاحترام والتقدير والودية التي يظهرها الأفراد مقدمي الخدمة للمستهلكين.</a:t>
                      </a:r>
                      <a:endParaRPr lang="en-US" sz="1500" dirty="0">
                        <a:effectLst/>
                        <a:latin typeface="Times New Roman" panose="02020603050405020304" pitchFamily="18" charset="0"/>
                        <a:ea typeface="Calibri"/>
                        <a:cs typeface="Times New Roman" panose="02020603050405020304" pitchFamily="18" charset="0"/>
                      </a:endParaRPr>
                    </a:p>
                  </a:txBody>
                  <a:tcPr marL="25310" marR="25310" marT="0" marB="0"/>
                </a:tc>
                <a:extLst>
                  <a:ext uri="{0D108BD9-81ED-4DB2-BD59-A6C34878D82A}">
                    <a16:rowId xmlns:a16="http://schemas.microsoft.com/office/drawing/2014/main" val="10007"/>
                  </a:ext>
                </a:extLst>
              </a:tr>
              <a:tr h="274320">
                <a:tc>
                  <a:txBody>
                    <a:bodyPr/>
                    <a:lstStyle/>
                    <a:p>
                      <a:pPr algn="r" rtl="1">
                        <a:lnSpc>
                          <a:spcPct val="150000"/>
                        </a:lnSpc>
                        <a:spcBef>
                          <a:spcPts val="200"/>
                        </a:spcBef>
                        <a:spcAft>
                          <a:spcPts val="0"/>
                        </a:spcAft>
                      </a:pPr>
                      <a:r>
                        <a:rPr lang="ar-SA" sz="1500">
                          <a:effectLst/>
                          <a:latin typeface="Times New Roman" panose="02020603050405020304" pitchFamily="18" charset="0"/>
                          <a:cs typeface="Times New Roman" panose="02020603050405020304" pitchFamily="18" charset="0"/>
                        </a:rPr>
                        <a:t>8</a:t>
                      </a:r>
                      <a:endParaRPr lang="en-US" sz="1500">
                        <a:effectLst/>
                        <a:latin typeface="Times New Roman" panose="02020603050405020304" pitchFamily="18" charset="0"/>
                        <a:ea typeface="Calibri"/>
                        <a:cs typeface="Times New Roman" panose="02020603050405020304" pitchFamily="18" charset="0"/>
                      </a:endParaRPr>
                    </a:p>
                  </a:txBody>
                  <a:tcPr marL="25310" marR="25310" marT="0" marB="0"/>
                </a:tc>
                <a:tc>
                  <a:txBody>
                    <a:bodyPr/>
                    <a:lstStyle/>
                    <a:p>
                      <a:pPr algn="r" rtl="1">
                        <a:lnSpc>
                          <a:spcPct val="150000"/>
                        </a:lnSpc>
                        <a:spcBef>
                          <a:spcPts val="200"/>
                        </a:spcBef>
                        <a:spcAft>
                          <a:spcPts val="0"/>
                        </a:spcAft>
                      </a:pPr>
                      <a:r>
                        <a:rPr lang="ar-SA" sz="1500">
                          <a:effectLst/>
                          <a:latin typeface="Times New Roman" panose="02020603050405020304" pitchFamily="18" charset="0"/>
                          <a:cs typeface="Times New Roman" panose="02020603050405020304" pitchFamily="18" charset="0"/>
                        </a:rPr>
                        <a:t>الاتصال ( </a:t>
                      </a:r>
                      <a:r>
                        <a:rPr lang="en-US" sz="1500">
                          <a:effectLst/>
                          <a:latin typeface="Times New Roman" panose="02020603050405020304" pitchFamily="18" charset="0"/>
                          <a:cs typeface="Times New Roman" panose="02020603050405020304" pitchFamily="18" charset="0"/>
                        </a:rPr>
                        <a:t>(Communication</a:t>
                      </a:r>
                      <a:endParaRPr lang="en-US" sz="1500">
                        <a:effectLst/>
                        <a:latin typeface="Times New Roman" panose="02020603050405020304" pitchFamily="18" charset="0"/>
                        <a:ea typeface="Calibri"/>
                        <a:cs typeface="Times New Roman" panose="02020603050405020304" pitchFamily="18" charset="0"/>
                      </a:endParaRPr>
                    </a:p>
                  </a:txBody>
                  <a:tcPr marL="25310" marR="25310" marT="0" marB="0"/>
                </a:tc>
                <a:tc>
                  <a:txBody>
                    <a:bodyPr/>
                    <a:lstStyle/>
                    <a:p>
                      <a:pPr algn="r" rtl="1">
                        <a:lnSpc>
                          <a:spcPct val="150000"/>
                        </a:lnSpc>
                        <a:spcBef>
                          <a:spcPts val="200"/>
                        </a:spcBef>
                        <a:spcAft>
                          <a:spcPts val="0"/>
                        </a:spcAft>
                      </a:pPr>
                      <a:r>
                        <a:rPr lang="ar-SA" sz="1500" dirty="0">
                          <a:effectLst/>
                          <a:latin typeface="Times New Roman" panose="02020603050405020304" pitchFamily="18" charset="0"/>
                          <a:cs typeface="Times New Roman" panose="02020603050405020304" pitchFamily="18" charset="0"/>
                        </a:rPr>
                        <a:t>الاستماع للعملاء، وإبقائهم على اطلاع باللغة التي يفهموها. </a:t>
                      </a:r>
                      <a:endParaRPr lang="en-US" sz="1500" dirty="0">
                        <a:effectLst/>
                        <a:latin typeface="Times New Roman" panose="02020603050405020304" pitchFamily="18" charset="0"/>
                        <a:ea typeface="Calibri"/>
                        <a:cs typeface="Times New Roman" panose="02020603050405020304" pitchFamily="18" charset="0"/>
                      </a:endParaRPr>
                    </a:p>
                  </a:txBody>
                  <a:tcPr marL="25310" marR="25310" marT="0" marB="0"/>
                </a:tc>
                <a:extLst>
                  <a:ext uri="{0D108BD9-81ED-4DB2-BD59-A6C34878D82A}">
                    <a16:rowId xmlns:a16="http://schemas.microsoft.com/office/drawing/2014/main" val="10008"/>
                  </a:ext>
                </a:extLst>
              </a:tr>
              <a:tr h="274320">
                <a:tc>
                  <a:txBody>
                    <a:bodyPr/>
                    <a:lstStyle/>
                    <a:p>
                      <a:pPr algn="r" rtl="1">
                        <a:lnSpc>
                          <a:spcPct val="150000"/>
                        </a:lnSpc>
                        <a:spcBef>
                          <a:spcPts val="200"/>
                        </a:spcBef>
                        <a:spcAft>
                          <a:spcPts val="0"/>
                        </a:spcAft>
                      </a:pPr>
                      <a:r>
                        <a:rPr lang="ar-SA" sz="1500">
                          <a:effectLst/>
                          <a:latin typeface="Times New Roman" panose="02020603050405020304" pitchFamily="18" charset="0"/>
                          <a:cs typeface="Times New Roman" panose="02020603050405020304" pitchFamily="18" charset="0"/>
                        </a:rPr>
                        <a:t>9</a:t>
                      </a:r>
                      <a:endParaRPr lang="en-US" sz="1500">
                        <a:effectLst/>
                        <a:latin typeface="Times New Roman" panose="02020603050405020304" pitchFamily="18" charset="0"/>
                        <a:ea typeface="Calibri"/>
                        <a:cs typeface="Times New Roman" panose="02020603050405020304" pitchFamily="18" charset="0"/>
                      </a:endParaRPr>
                    </a:p>
                  </a:txBody>
                  <a:tcPr marL="25310" marR="25310" marT="0" marB="0"/>
                </a:tc>
                <a:tc>
                  <a:txBody>
                    <a:bodyPr/>
                    <a:lstStyle/>
                    <a:p>
                      <a:pPr algn="r" rtl="1">
                        <a:lnSpc>
                          <a:spcPct val="150000"/>
                        </a:lnSpc>
                        <a:spcBef>
                          <a:spcPts val="200"/>
                        </a:spcBef>
                        <a:spcAft>
                          <a:spcPts val="0"/>
                        </a:spcAft>
                      </a:pPr>
                      <a:r>
                        <a:rPr lang="ar-SA" sz="1500">
                          <a:effectLst/>
                          <a:latin typeface="Times New Roman" panose="02020603050405020304" pitchFamily="18" charset="0"/>
                          <a:cs typeface="Times New Roman" panose="02020603050405020304" pitchFamily="18" charset="0"/>
                        </a:rPr>
                        <a:t>فهم الزبون (</a:t>
                      </a:r>
                      <a:r>
                        <a:rPr lang="en-US" sz="1500">
                          <a:effectLst/>
                          <a:latin typeface="Times New Roman" panose="02020603050405020304" pitchFamily="18" charset="0"/>
                          <a:cs typeface="Times New Roman" panose="02020603050405020304" pitchFamily="18" charset="0"/>
                        </a:rPr>
                        <a:t>Understanding Customer</a:t>
                      </a:r>
                      <a:r>
                        <a:rPr lang="ar-SA" sz="1500">
                          <a:effectLst/>
                          <a:latin typeface="Times New Roman" panose="02020603050405020304" pitchFamily="18" charset="0"/>
                          <a:cs typeface="Times New Roman" panose="02020603050405020304" pitchFamily="18" charset="0"/>
                        </a:rPr>
                        <a:t>)</a:t>
                      </a:r>
                      <a:endParaRPr lang="en-US" sz="1500">
                        <a:effectLst/>
                        <a:latin typeface="Times New Roman" panose="02020603050405020304" pitchFamily="18" charset="0"/>
                        <a:ea typeface="Calibri"/>
                        <a:cs typeface="Times New Roman" panose="02020603050405020304" pitchFamily="18" charset="0"/>
                      </a:endParaRPr>
                    </a:p>
                  </a:txBody>
                  <a:tcPr marL="25310" marR="25310" marT="0" marB="0"/>
                </a:tc>
                <a:tc>
                  <a:txBody>
                    <a:bodyPr/>
                    <a:lstStyle/>
                    <a:p>
                      <a:pPr algn="r" rtl="1">
                        <a:lnSpc>
                          <a:spcPct val="150000"/>
                        </a:lnSpc>
                        <a:spcBef>
                          <a:spcPts val="200"/>
                        </a:spcBef>
                        <a:spcAft>
                          <a:spcPts val="0"/>
                        </a:spcAft>
                      </a:pPr>
                      <a:r>
                        <a:rPr lang="ar-SA" sz="1500" dirty="0">
                          <a:effectLst/>
                          <a:latin typeface="Times New Roman" panose="02020603050405020304" pitchFamily="18" charset="0"/>
                          <a:cs typeface="Times New Roman" panose="02020603050405020304" pitchFamily="18" charset="0"/>
                        </a:rPr>
                        <a:t>بذل الجهد لمعرفة المستهلكين وحاجاتهم. </a:t>
                      </a:r>
                      <a:endParaRPr lang="en-US" sz="1500" dirty="0">
                        <a:effectLst/>
                        <a:latin typeface="Times New Roman" panose="02020603050405020304" pitchFamily="18" charset="0"/>
                        <a:ea typeface="Calibri"/>
                        <a:cs typeface="Times New Roman" panose="02020603050405020304" pitchFamily="18" charset="0"/>
                      </a:endParaRPr>
                    </a:p>
                  </a:txBody>
                  <a:tcPr marL="25310" marR="25310" marT="0" marB="0"/>
                </a:tc>
                <a:extLst>
                  <a:ext uri="{0D108BD9-81ED-4DB2-BD59-A6C34878D82A}">
                    <a16:rowId xmlns:a16="http://schemas.microsoft.com/office/drawing/2014/main" val="10009"/>
                  </a:ext>
                </a:extLst>
              </a:tr>
              <a:tr h="274320">
                <a:tc>
                  <a:txBody>
                    <a:bodyPr/>
                    <a:lstStyle/>
                    <a:p>
                      <a:pPr algn="r" rtl="1">
                        <a:lnSpc>
                          <a:spcPct val="150000"/>
                        </a:lnSpc>
                        <a:spcBef>
                          <a:spcPts val="200"/>
                        </a:spcBef>
                        <a:spcAft>
                          <a:spcPts val="0"/>
                        </a:spcAft>
                      </a:pPr>
                      <a:r>
                        <a:rPr lang="ar-SA" sz="1500" dirty="0">
                          <a:effectLst/>
                          <a:latin typeface="Times New Roman" panose="02020603050405020304" pitchFamily="18" charset="0"/>
                          <a:cs typeface="Times New Roman" panose="02020603050405020304" pitchFamily="18" charset="0"/>
                        </a:rPr>
                        <a:t>10</a:t>
                      </a:r>
                      <a:endParaRPr lang="en-US" sz="1500" dirty="0">
                        <a:effectLst/>
                        <a:latin typeface="Times New Roman" panose="02020603050405020304" pitchFamily="18" charset="0"/>
                        <a:ea typeface="Calibri"/>
                        <a:cs typeface="Times New Roman" panose="02020603050405020304" pitchFamily="18" charset="0"/>
                      </a:endParaRPr>
                    </a:p>
                  </a:txBody>
                  <a:tcPr marL="25310" marR="25310" marT="0" marB="0"/>
                </a:tc>
                <a:tc>
                  <a:txBody>
                    <a:bodyPr/>
                    <a:lstStyle/>
                    <a:p>
                      <a:pPr algn="r" rtl="1">
                        <a:lnSpc>
                          <a:spcPct val="150000"/>
                        </a:lnSpc>
                        <a:spcBef>
                          <a:spcPts val="200"/>
                        </a:spcBef>
                        <a:spcAft>
                          <a:spcPts val="0"/>
                        </a:spcAft>
                      </a:pPr>
                      <a:r>
                        <a:rPr lang="ar-SA" sz="1500" dirty="0">
                          <a:effectLst/>
                          <a:latin typeface="Times New Roman" panose="02020603050405020304" pitchFamily="18" charset="0"/>
                          <a:cs typeface="Times New Roman" panose="02020603050405020304" pitchFamily="18" charset="0"/>
                        </a:rPr>
                        <a:t>الوصول (</a:t>
                      </a:r>
                      <a:r>
                        <a:rPr lang="en-US" sz="1500" dirty="0">
                          <a:effectLst/>
                          <a:latin typeface="Times New Roman" panose="02020603050405020304" pitchFamily="18" charset="0"/>
                          <a:cs typeface="Times New Roman" panose="02020603050405020304" pitchFamily="18" charset="0"/>
                        </a:rPr>
                        <a:t>(Access</a:t>
                      </a:r>
                      <a:endParaRPr lang="en-US" sz="1500" dirty="0">
                        <a:effectLst/>
                        <a:latin typeface="Times New Roman" panose="02020603050405020304" pitchFamily="18" charset="0"/>
                        <a:ea typeface="Calibri"/>
                        <a:cs typeface="Times New Roman" panose="02020603050405020304" pitchFamily="18" charset="0"/>
                      </a:endParaRPr>
                    </a:p>
                  </a:txBody>
                  <a:tcPr marL="25310" marR="25310" marT="0" marB="0"/>
                </a:tc>
                <a:tc>
                  <a:txBody>
                    <a:bodyPr/>
                    <a:lstStyle/>
                    <a:p>
                      <a:pPr algn="r" rtl="1">
                        <a:lnSpc>
                          <a:spcPct val="150000"/>
                        </a:lnSpc>
                        <a:spcBef>
                          <a:spcPts val="200"/>
                        </a:spcBef>
                        <a:spcAft>
                          <a:spcPts val="0"/>
                        </a:spcAft>
                      </a:pPr>
                      <a:r>
                        <a:rPr lang="ar-SA" sz="1500" dirty="0">
                          <a:effectLst/>
                          <a:latin typeface="Times New Roman" panose="02020603050405020304" pitchFamily="18" charset="0"/>
                          <a:cs typeface="Times New Roman" panose="02020603050405020304" pitchFamily="18" charset="0"/>
                        </a:rPr>
                        <a:t>إمكانية وسهولة اتصال المستهلكين للحصول على الخدمة.</a:t>
                      </a:r>
                      <a:endParaRPr lang="en-US" sz="1500" dirty="0">
                        <a:effectLst/>
                        <a:latin typeface="Times New Roman" panose="02020603050405020304" pitchFamily="18" charset="0"/>
                        <a:ea typeface="Calibri"/>
                        <a:cs typeface="Times New Roman" panose="02020603050405020304" pitchFamily="18" charset="0"/>
                      </a:endParaRPr>
                    </a:p>
                  </a:txBody>
                  <a:tcPr marL="25310" marR="25310" marT="0" marB="0"/>
                </a:tc>
                <a:extLst>
                  <a:ext uri="{0D108BD9-81ED-4DB2-BD59-A6C34878D82A}">
                    <a16:rowId xmlns:a16="http://schemas.microsoft.com/office/drawing/2014/main" val="10010"/>
                  </a:ext>
                </a:extLst>
              </a:tr>
            </a:tbl>
          </a:graphicData>
        </a:graphic>
      </p:graphicFrame>
      <p:sp>
        <p:nvSpPr>
          <p:cNvPr id="8" name="مستطيل 7"/>
          <p:cNvSpPr/>
          <p:nvPr/>
        </p:nvSpPr>
        <p:spPr>
          <a:xfrm>
            <a:off x="677924" y="5393367"/>
            <a:ext cx="7354614" cy="584775"/>
          </a:xfrm>
          <a:prstGeom prst="rect">
            <a:avLst/>
          </a:prstGeom>
        </p:spPr>
        <p:txBody>
          <a:bodyPr wrap="square">
            <a:spAutoFit/>
          </a:bodyPr>
          <a:lstStyle/>
          <a:p>
            <a:r>
              <a:rPr lang="en-US" sz="1600" dirty="0">
                <a:latin typeface="Traditional Arabic" panose="02020603050405020304" pitchFamily="18" charset="-78"/>
                <a:cs typeface="Traditional Arabic" panose="02020603050405020304" pitchFamily="18" charset="-78"/>
              </a:rPr>
              <a:t>Parasuraman, A., Zeithaml, V., &amp; Berry, L. (1985). A conceptual model of service quality and its implications for future research. </a:t>
            </a:r>
            <a:r>
              <a:rPr lang="en-US" sz="1600" i="1" dirty="0">
                <a:latin typeface="Traditional Arabic" panose="02020603050405020304" pitchFamily="18" charset="-78"/>
                <a:cs typeface="Traditional Arabic" panose="02020603050405020304" pitchFamily="18" charset="-78"/>
              </a:rPr>
              <a:t>The Journal of Marketing</a:t>
            </a:r>
            <a:r>
              <a:rPr lang="en-US" sz="1600" dirty="0">
                <a:latin typeface="Traditional Arabic" panose="02020603050405020304" pitchFamily="18" charset="-78"/>
                <a:cs typeface="Traditional Arabic" panose="02020603050405020304" pitchFamily="18" charset="-78"/>
              </a:rPr>
              <a:t>, </a:t>
            </a:r>
            <a:r>
              <a:rPr lang="en-US" sz="1600" i="1" dirty="0">
                <a:latin typeface="Traditional Arabic" panose="02020603050405020304" pitchFamily="18" charset="-78"/>
                <a:cs typeface="Traditional Arabic" panose="02020603050405020304" pitchFamily="18" charset="-78"/>
              </a:rPr>
              <a:t>49</a:t>
            </a:r>
            <a:r>
              <a:rPr lang="en-US" sz="1600" dirty="0">
                <a:latin typeface="Traditional Arabic" panose="02020603050405020304" pitchFamily="18" charset="-78"/>
                <a:cs typeface="Traditional Arabic" panose="02020603050405020304" pitchFamily="18" charset="-78"/>
              </a:rPr>
              <a:t>(4), 41-50.</a:t>
            </a:r>
          </a:p>
        </p:txBody>
      </p:sp>
      <p:sp>
        <p:nvSpPr>
          <p:cNvPr id="9" name="مستطيل 8">
            <a:extLst>
              <a:ext uri="{FF2B5EF4-FFF2-40B4-BE49-F238E27FC236}">
                <a16:creationId xmlns:a16="http://schemas.microsoft.com/office/drawing/2014/main" id="{138AFA88-709B-4422-8923-3458CCC4C5B3}"/>
              </a:ext>
            </a:extLst>
          </p:cNvPr>
          <p:cNvSpPr/>
          <p:nvPr/>
        </p:nvSpPr>
        <p:spPr>
          <a:xfrm>
            <a:off x="725542" y="6439707"/>
            <a:ext cx="2042546" cy="400110"/>
          </a:xfrm>
          <a:prstGeom prst="rect">
            <a:avLst/>
          </a:prstGeom>
        </p:spPr>
        <p:txBody>
          <a:bodyPr wrap="none">
            <a:spAutoFit/>
          </a:bodyPr>
          <a:lstStyle/>
          <a:p>
            <a:pPr algn="ctr"/>
            <a:r>
              <a:rPr lang="en-US" sz="2000" b="1" dirty="0">
                <a:latin typeface="Traditional Arabic" panose="02020603050405020304" pitchFamily="18" charset="-78"/>
                <a:cs typeface="Traditional Arabic" panose="02020603050405020304" pitchFamily="18" charset="-78"/>
              </a:rPr>
              <a:t>00966 535284473</a:t>
            </a:r>
            <a:endParaRPr lang="ar-SA" sz="2000" b="1" dirty="0">
              <a:latin typeface="Traditional Arabic" panose="02020603050405020304" pitchFamily="18" charset="-78"/>
              <a:cs typeface="Traditional Arabic" panose="02020603050405020304" pitchFamily="18" charset="-78"/>
            </a:endParaRPr>
          </a:p>
        </p:txBody>
      </p:sp>
      <p:pic>
        <p:nvPicPr>
          <p:cNvPr id="10" name="صورة 9">
            <a:extLst>
              <a:ext uri="{FF2B5EF4-FFF2-40B4-BE49-F238E27FC236}">
                <a16:creationId xmlns:a16="http://schemas.microsoft.com/office/drawing/2014/main" id="{5166E1F7-1589-49A9-9B11-441F36C28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318" y="6399612"/>
            <a:ext cx="372360" cy="372360"/>
          </a:xfrm>
          <a:prstGeom prst="rect">
            <a:avLst/>
          </a:prstGeom>
        </p:spPr>
      </p:pic>
      <p:pic>
        <p:nvPicPr>
          <p:cNvPr id="11" name="صورة 10">
            <a:extLst>
              <a:ext uri="{FF2B5EF4-FFF2-40B4-BE49-F238E27FC236}">
                <a16:creationId xmlns:a16="http://schemas.microsoft.com/office/drawing/2014/main" id="{985EB303-7F6E-4DFF-A4F5-C069F72BCE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23" y="6384832"/>
            <a:ext cx="167263" cy="372359"/>
          </a:xfrm>
          <a:prstGeom prst="rect">
            <a:avLst/>
          </a:prstGeom>
        </p:spPr>
      </p:pic>
      <p:pic>
        <p:nvPicPr>
          <p:cNvPr id="12" name="صورة 11">
            <a:extLst>
              <a:ext uri="{FF2B5EF4-FFF2-40B4-BE49-F238E27FC236}">
                <a16:creationId xmlns:a16="http://schemas.microsoft.com/office/drawing/2014/main" id="{AEBBF944-AB2A-435B-AD8B-102EB7D775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9788" y="6379320"/>
            <a:ext cx="568617" cy="369332"/>
          </a:xfrm>
          <a:prstGeom prst="rect">
            <a:avLst/>
          </a:prstGeom>
        </p:spPr>
      </p:pic>
      <p:sp>
        <p:nvSpPr>
          <p:cNvPr id="13" name="مستطيل 12">
            <a:extLst>
              <a:ext uri="{FF2B5EF4-FFF2-40B4-BE49-F238E27FC236}">
                <a16:creationId xmlns:a16="http://schemas.microsoft.com/office/drawing/2014/main" id="{8A89AAD7-359B-46ED-8EDA-B1AFD3C72397}"/>
              </a:ext>
            </a:extLst>
          </p:cNvPr>
          <p:cNvSpPr/>
          <p:nvPr/>
        </p:nvSpPr>
        <p:spPr>
          <a:xfrm>
            <a:off x="3601331" y="6401239"/>
            <a:ext cx="3276998" cy="400110"/>
          </a:xfrm>
          <a:prstGeom prst="rect">
            <a:avLst/>
          </a:prstGeom>
        </p:spPr>
        <p:txBody>
          <a:bodyPr wrap="square">
            <a:spAutoFit/>
          </a:bodyPr>
          <a:lstStyle/>
          <a:p>
            <a:pPr algn="ctr"/>
            <a:r>
              <a:rPr lang="en-GB" sz="2000" b="1" dirty="0">
                <a:latin typeface="Traditional Arabic" panose="02020603050405020304" pitchFamily="18" charset="-78"/>
                <a:cs typeface="Traditional Arabic" panose="02020603050405020304" pitchFamily="18" charset="-78"/>
              </a:rPr>
              <a:t>hamed.kanan@gmail.com </a:t>
            </a:r>
          </a:p>
        </p:txBody>
      </p:sp>
      <p:sp>
        <p:nvSpPr>
          <p:cNvPr id="14" name="مستطيل 13">
            <a:extLst>
              <a:ext uri="{FF2B5EF4-FFF2-40B4-BE49-F238E27FC236}">
                <a16:creationId xmlns:a16="http://schemas.microsoft.com/office/drawing/2014/main" id="{853268B4-DDD1-4C8B-8AF1-9CFB0AF8F1E1}"/>
              </a:ext>
            </a:extLst>
          </p:cNvPr>
          <p:cNvSpPr/>
          <p:nvPr/>
        </p:nvSpPr>
        <p:spPr>
          <a:xfrm>
            <a:off x="6995267" y="6297022"/>
            <a:ext cx="2138727" cy="523220"/>
          </a:xfrm>
          <a:prstGeom prst="rect">
            <a:avLst/>
          </a:prstGeom>
        </p:spPr>
        <p:txBody>
          <a:bodyPr wrap="none">
            <a:spAutoFit/>
          </a:bodyPr>
          <a:lstStyle/>
          <a:p>
            <a:pPr algn="r" rtl="1"/>
            <a:r>
              <a:rPr lang="ar-SA" sz="2800" dirty="0">
                <a:latin typeface="Traditional Arabic" panose="02020603050405020304" pitchFamily="18" charset="-78"/>
                <a:cs typeface="Traditional Arabic" panose="02020603050405020304" pitchFamily="18" charset="-78"/>
              </a:rPr>
              <a:t>د. حامد عمر كنعان </a:t>
            </a:r>
            <a:endParaRPr lang="ar-SA" sz="2800" dirty="0"/>
          </a:p>
        </p:txBody>
      </p:sp>
    </p:spTree>
    <p:extLst>
      <p:ext uri="{BB962C8B-B14F-4D97-AF65-F5344CB8AC3E}">
        <p14:creationId xmlns:p14="http://schemas.microsoft.com/office/powerpoint/2010/main" val="118143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52644" y="1793238"/>
            <a:ext cx="7200900" cy="583325"/>
          </a:xfrm>
        </p:spPr>
        <p:txBody>
          <a:bodyPr>
            <a:noAutofit/>
          </a:bodyPr>
          <a:lstStyle/>
          <a:p>
            <a:pPr algn="r"/>
            <a:r>
              <a:rPr lang="ar-SA" sz="4000" dirty="0">
                <a:effectLst/>
                <a:latin typeface="Traditional Arabic" panose="02020603050405020304" pitchFamily="18" charset="-78"/>
                <a:ea typeface="Calibri"/>
                <a:cs typeface="Traditional Arabic" panose="02020603050405020304" pitchFamily="18" charset="-78"/>
              </a:rPr>
              <a:t>عمليات دمج الأبعاد ذات المؤشرات المتداخلة</a:t>
            </a:r>
            <a:endParaRPr lang="ar-SA" sz="4000" dirty="0">
              <a:latin typeface="Traditional Arabic" panose="02020603050405020304" pitchFamily="18" charset="-78"/>
              <a:cs typeface="Traditional Arabic" panose="02020603050405020304" pitchFamily="18" charset="-78"/>
            </a:endParaRPr>
          </a:p>
        </p:txBody>
      </p:sp>
      <p:graphicFrame>
        <p:nvGraphicFramePr>
          <p:cNvPr id="5" name="عنصر نائب للمحتوى 4"/>
          <p:cNvGraphicFramePr>
            <a:graphicFrameLocks noGrp="1"/>
          </p:cNvGraphicFramePr>
          <p:nvPr>
            <p:ph sz="half" idx="2"/>
            <p:extLst>
              <p:ext uri="{D42A27DB-BD31-4B8C-83A1-F6EECF244321}">
                <p14:modId xmlns:p14="http://schemas.microsoft.com/office/powerpoint/2010/main" val="4173203478"/>
              </p:ext>
            </p:extLst>
          </p:nvPr>
        </p:nvGraphicFramePr>
        <p:xfrm>
          <a:off x="417785" y="2521782"/>
          <a:ext cx="8269015" cy="2651760"/>
        </p:xfrm>
        <a:graphic>
          <a:graphicData uri="http://schemas.openxmlformats.org/drawingml/2006/table">
            <a:tbl>
              <a:tblPr firstRow="1" firstCol="1" bandRow="1"/>
              <a:tblGrid>
                <a:gridCol w="1154036">
                  <a:extLst>
                    <a:ext uri="{9D8B030D-6E8A-4147-A177-3AD203B41FA5}">
                      <a16:colId xmlns:a16="http://schemas.microsoft.com/office/drawing/2014/main" val="20000"/>
                    </a:ext>
                  </a:extLst>
                </a:gridCol>
                <a:gridCol w="1154036">
                  <a:extLst>
                    <a:ext uri="{9D8B030D-6E8A-4147-A177-3AD203B41FA5}">
                      <a16:colId xmlns:a16="http://schemas.microsoft.com/office/drawing/2014/main" val="20001"/>
                    </a:ext>
                  </a:extLst>
                </a:gridCol>
                <a:gridCol w="1154036">
                  <a:extLst>
                    <a:ext uri="{9D8B030D-6E8A-4147-A177-3AD203B41FA5}">
                      <a16:colId xmlns:a16="http://schemas.microsoft.com/office/drawing/2014/main" val="20002"/>
                    </a:ext>
                  </a:extLst>
                </a:gridCol>
                <a:gridCol w="1154036">
                  <a:extLst>
                    <a:ext uri="{9D8B030D-6E8A-4147-A177-3AD203B41FA5}">
                      <a16:colId xmlns:a16="http://schemas.microsoft.com/office/drawing/2014/main" val="20003"/>
                    </a:ext>
                  </a:extLst>
                </a:gridCol>
                <a:gridCol w="1154036">
                  <a:extLst>
                    <a:ext uri="{9D8B030D-6E8A-4147-A177-3AD203B41FA5}">
                      <a16:colId xmlns:a16="http://schemas.microsoft.com/office/drawing/2014/main" val="20004"/>
                    </a:ext>
                  </a:extLst>
                </a:gridCol>
                <a:gridCol w="2498835">
                  <a:extLst>
                    <a:ext uri="{9D8B030D-6E8A-4147-A177-3AD203B41FA5}">
                      <a16:colId xmlns:a16="http://schemas.microsoft.com/office/drawing/2014/main" val="20005"/>
                    </a:ext>
                  </a:extLst>
                </a:gridCol>
              </a:tblGrid>
              <a:tr h="548640">
                <a:tc>
                  <a:txBody>
                    <a:bodyPr/>
                    <a:lstStyle/>
                    <a:p>
                      <a:pPr algn="ctr" rtl="0">
                        <a:lnSpc>
                          <a:spcPct val="150000"/>
                        </a:lnSpc>
                        <a:spcAft>
                          <a:spcPts val="0"/>
                        </a:spcAft>
                      </a:pPr>
                      <a:r>
                        <a:rPr lang="ar-SA" sz="1200" b="1" dirty="0">
                          <a:effectLst/>
                          <a:latin typeface="Calibri"/>
                          <a:ea typeface="Calibri"/>
                          <a:cs typeface="Times New Roman"/>
                        </a:rPr>
                        <a:t>التعاطف</a:t>
                      </a:r>
                      <a:endParaRPr lang="en-US" sz="1200" b="1" dirty="0">
                        <a:effectLst/>
                        <a:latin typeface="Calibri"/>
                        <a:ea typeface="Calibri"/>
                        <a:cs typeface="Arial"/>
                      </a:endParaRPr>
                    </a:p>
                    <a:p>
                      <a:pPr algn="ctr" rtl="1">
                        <a:lnSpc>
                          <a:spcPct val="150000"/>
                        </a:lnSpc>
                        <a:spcAft>
                          <a:spcPts val="0"/>
                        </a:spcAft>
                      </a:pPr>
                      <a:r>
                        <a:rPr lang="en-US" sz="1200" b="1" dirty="0">
                          <a:effectLst/>
                          <a:latin typeface="Times New Roman"/>
                          <a:ea typeface="Calibri"/>
                          <a:cs typeface="Arial"/>
                        </a:rPr>
                        <a:t>(Empathy)</a:t>
                      </a:r>
                      <a:endParaRPr lang="en-US" sz="1200" b="1" dirty="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ar-SA" sz="1200" b="1" dirty="0">
                          <a:effectLst/>
                          <a:latin typeface="Calibri"/>
                          <a:ea typeface="Calibri"/>
                          <a:cs typeface="Times New Roman"/>
                        </a:rPr>
                        <a:t>الموثوقية</a:t>
                      </a:r>
                      <a:endParaRPr lang="en-US" sz="1200" b="1" dirty="0">
                        <a:effectLst/>
                        <a:latin typeface="Calibri"/>
                        <a:ea typeface="Calibri"/>
                        <a:cs typeface="Arial"/>
                      </a:endParaRPr>
                    </a:p>
                    <a:p>
                      <a:pPr algn="ctr" rtl="0">
                        <a:lnSpc>
                          <a:spcPct val="150000"/>
                        </a:lnSpc>
                        <a:spcAft>
                          <a:spcPts val="0"/>
                        </a:spcAft>
                      </a:pPr>
                      <a:r>
                        <a:rPr lang="en-US" sz="1200" b="1" dirty="0">
                          <a:effectLst/>
                          <a:latin typeface="Times New Roman"/>
                          <a:ea typeface="Calibri"/>
                          <a:cs typeface="Arial"/>
                        </a:rPr>
                        <a:t>(Assurance)</a:t>
                      </a:r>
                      <a:endParaRPr lang="en-US" sz="1200" b="1" dirty="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ar-SA" sz="1200" b="1" dirty="0">
                          <a:effectLst/>
                          <a:latin typeface="Calibri"/>
                          <a:ea typeface="Calibri"/>
                          <a:cs typeface="Times New Roman"/>
                        </a:rPr>
                        <a:t>الاستجابة</a:t>
                      </a:r>
                      <a:endParaRPr lang="en-US" sz="1200" b="1" dirty="0">
                        <a:effectLst/>
                        <a:latin typeface="Calibri"/>
                        <a:ea typeface="Calibri"/>
                        <a:cs typeface="Arial"/>
                      </a:endParaRPr>
                    </a:p>
                    <a:p>
                      <a:pPr algn="ctr" rtl="0">
                        <a:lnSpc>
                          <a:spcPct val="150000"/>
                        </a:lnSpc>
                        <a:spcAft>
                          <a:spcPts val="0"/>
                        </a:spcAft>
                      </a:pPr>
                      <a:r>
                        <a:rPr lang="en-US" sz="1200" b="1" dirty="0">
                          <a:effectLst/>
                          <a:latin typeface="Times New Roman"/>
                          <a:ea typeface="Calibri"/>
                          <a:cs typeface="Arial"/>
                        </a:rPr>
                        <a:t>(Responsiveness)</a:t>
                      </a:r>
                      <a:endParaRPr lang="en-US" sz="1200" b="1" dirty="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ar-SA" sz="1200" b="1" dirty="0">
                          <a:effectLst/>
                          <a:latin typeface="Calibri"/>
                          <a:ea typeface="Calibri"/>
                          <a:cs typeface="Times New Roman"/>
                        </a:rPr>
                        <a:t>الاعتمادية </a:t>
                      </a:r>
                      <a:r>
                        <a:rPr lang="en-US" sz="1200" b="1" dirty="0">
                          <a:effectLst/>
                          <a:latin typeface="Times New Roman"/>
                          <a:ea typeface="Calibri"/>
                          <a:cs typeface="Arial"/>
                        </a:rPr>
                        <a:t>(Reliability)</a:t>
                      </a:r>
                      <a:endParaRPr lang="en-US" sz="1200" b="1" dirty="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Bef>
                          <a:spcPts val="200"/>
                        </a:spcBef>
                        <a:spcAft>
                          <a:spcPts val="0"/>
                        </a:spcAft>
                      </a:pPr>
                      <a:r>
                        <a:rPr lang="ar-SA" sz="1200" b="1" dirty="0">
                          <a:effectLst/>
                          <a:latin typeface="Calibri"/>
                          <a:ea typeface="Calibri"/>
                          <a:cs typeface="Times New Roman"/>
                        </a:rPr>
                        <a:t>الملموسية </a:t>
                      </a:r>
                      <a:r>
                        <a:rPr lang="en-US" sz="1200" b="1" dirty="0">
                          <a:effectLst/>
                          <a:latin typeface="Times New Roman"/>
                          <a:ea typeface="Calibri"/>
                          <a:cs typeface="Arial"/>
                        </a:rPr>
                        <a:t>(Tangibles)</a:t>
                      </a:r>
                      <a:endParaRPr lang="en-US" sz="1200" b="1" dirty="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200" b="1" dirty="0">
                          <a:effectLst/>
                          <a:latin typeface="Calibri"/>
                          <a:ea typeface="Calibri"/>
                          <a:cs typeface="Times New Roman"/>
                        </a:rPr>
                        <a:t>الأبعاد العشرة لقياس جودة الخدمات</a:t>
                      </a:r>
                      <a:endParaRPr lang="en-US" sz="1200" b="1" dirty="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4320">
                <a:tc>
                  <a:txBody>
                    <a:bodyPr/>
                    <a:lstStyle/>
                    <a:p>
                      <a:pPr algn="r" rtl="1">
                        <a:lnSpc>
                          <a:spcPct val="150000"/>
                        </a:lnSpc>
                        <a:spcAft>
                          <a:spcPts val="0"/>
                        </a:spcAft>
                      </a:pPr>
                      <a:r>
                        <a:rPr lang="ar-SA" sz="1200">
                          <a:effectLst/>
                          <a:latin typeface="Calibri"/>
                          <a:ea typeface="Calibri"/>
                          <a:cs typeface="Times New Roman"/>
                        </a:rPr>
                        <a:t> </a:t>
                      </a:r>
                      <a:endParaRPr lang="en-US" sz="120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ar-SA" sz="1200">
                          <a:effectLst/>
                          <a:latin typeface="Calibri"/>
                          <a:ea typeface="Calibri"/>
                          <a:cs typeface="Times New Roman"/>
                        </a:rPr>
                        <a:t> </a:t>
                      </a:r>
                      <a:endParaRPr lang="en-US" sz="120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ar-SA" sz="1200">
                          <a:effectLst/>
                          <a:latin typeface="Calibri"/>
                          <a:ea typeface="Calibri"/>
                          <a:cs typeface="Times New Roman"/>
                        </a:rPr>
                        <a:t> </a:t>
                      </a:r>
                      <a:endParaRPr lang="en-US" sz="120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ar-SA" sz="1200">
                          <a:effectLst/>
                          <a:latin typeface="Calibri"/>
                          <a:ea typeface="Calibri"/>
                          <a:cs typeface="Times New Roman"/>
                        </a:rPr>
                        <a:t> </a:t>
                      </a:r>
                      <a:endParaRPr lang="en-US" sz="120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ar-SA" sz="1200" dirty="0">
                          <a:effectLst/>
                          <a:latin typeface="Calibri"/>
                          <a:ea typeface="Calibri"/>
                          <a:cs typeface="Times New Roman"/>
                        </a:rPr>
                        <a:t> </a:t>
                      </a:r>
                      <a:endParaRPr lang="en-US" sz="1200" dirty="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r" rtl="1">
                        <a:lnSpc>
                          <a:spcPct val="150000"/>
                        </a:lnSpc>
                        <a:spcAft>
                          <a:spcPts val="0"/>
                        </a:spcAft>
                      </a:pPr>
                      <a:r>
                        <a:rPr lang="ar-SA" sz="1200" dirty="0">
                          <a:effectLst/>
                          <a:latin typeface="Calibri"/>
                          <a:ea typeface="Calibri"/>
                          <a:cs typeface="Times New Roman"/>
                        </a:rPr>
                        <a:t> الملموسية </a:t>
                      </a:r>
                      <a:r>
                        <a:rPr lang="en-US" sz="1200" dirty="0">
                          <a:effectLst/>
                          <a:latin typeface="Times New Roman"/>
                          <a:ea typeface="Calibri"/>
                          <a:cs typeface="Arial"/>
                        </a:rPr>
                        <a:t>(Tangibles)</a:t>
                      </a:r>
                      <a:endParaRPr lang="en-US" sz="1200" dirty="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4320">
                <a:tc>
                  <a:txBody>
                    <a:bodyPr/>
                    <a:lstStyle/>
                    <a:p>
                      <a:pPr algn="r" rtl="1">
                        <a:lnSpc>
                          <a:spcPct val="150000"/>
                        </a:lnSpc>
                        <a:spcAft>
                          <a:spcPts val="0"/>
                        </a:spcAft>
                      </a:pPr>
                      <a:r>
                        <a:rPr lang="ar-SA" sz="1200">
                          <a:effectLst/>
                          <a:latin typeface="Calibri"/>
                          <a:ea typeface="Calibri"/>
                          <a:cs typeface="Times New Roman"/>
                        </a:rPr>
                        <a:t> </a:t>
                      </a:r>
                      <a:endParaRPr lang="en-US" sz="120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ar-SA" sz="1200">
                          <a:effectLst/>
                          <a:latin typeface="Calibri"/>
                          <a:ea typeface="Calibri"/>
                          <a:cs typeface="Times New Roman"/>
                        </a:rPr>
                        <a:t> </a:t>
                      </a:r>
                      <a:endParaRPr lang="en-US" sz="120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ar-SA" sz="1200">
                          <a:effectLst/>
                          <a:latin typeface="Calibri"/>
                          <a:ea typeface="Calibri"/>
                          <a:cs typeface="Times New Roman"/>
                        </a:rPr>
                        <a:t> </a:t>
                      </a:r>
                      <a:endParaRPr lang="en-US" sz="120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ar-SA" sz="1200" dirty="0">
                          <a:effectLst/>
                          <a:latin typeface="Calibri"/>
                          <a:ea typeface="Calibri"/>
                          <a:cs typeface="Times New Roman"/>
                        </a:rPr>
                        <a:t> </a:t>
                      </a:r>
                      <a:endParaRPr lang="en-US" sz="1200" dirty="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r" rtl="1">
                        <a:lnSpc>
                          <a:spcPct val="150000"/>
                        </a:lnSpc>
                        <a:spcAft>
                          <a:spcPts val="0"/>
                        </a:spcAft>
                      </a:pPr>
                      <a:r>
                        <a:rPr lang="ar-SA" sz="1200" dirty="0">
                          <a:effectLst/>
                          <a:latin typeface="Calibri"/>
                          <a:ea typeface="Calibri"/>
                          <a:cs typeface="Times New Roman"/>
                        </a:rPr>
                        <a:t> </a:t>
                      </a:r>
                      <a:endParaRPr lang="en-US" sz="1200" dirty="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ar-SA" sz="1200" dirty="0">
                          <a:effectLst/>
                          <a:latin typeface="Calibri"/>
                          <a:ea typeface="Calibri"/>
                          <a:cs typeface="Times New Roman"/>
                        </a:rPr>
                        <a:t> الاعتمادية </a:t>
                      </a:r>
                      <a:r>
                        <a:rPr lang="en-US" sz="1200" dirty="0">
                          <a:effectLst/>
                          <a:latin typeface="Times New Roman"/>
                          <a:ea typeface="Calibri"/>
                          <a:cs typeface="Arial"/>
                        </a:rPr>
                        <a:t>(Reliability)</a:t>
                      </a:r>
                      <a:endParaRPr lang="en-US" sz="1200" dirty="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r" rtl="1">
                        <a:lnSpc>
                          <a:spcPct val="150000"/>
                        </a:lnSpc>
                        <a:spcAft>
                          <a:spcPts val="0"/>
                        </a:spcAft>
                      </a:pPr>
                      <a:r>
                        <a:rPr lang="ar-SA" sz="1200">
                          <a:effectLst/>
                          <a:latin typeface="Calibri"/>
                          <a:ea typeface="Calibri"/>
                          <a:cs typeface="Times New Roman"/>
                        </a:rPr>
                        <a:t> </a:t>
                      </a:r>
                      <a:endParaRPr lang="en-US" sz="120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ar-SA" sz="1200">
                          <a:effectLst/>
                          <a:latin typeface="Calibri"/>
                          <a:ea typeface="Calibri"/>
                          <a:cs typeface="Times New Roman"/>
                        </a:rPr>
                        <a:t> </a:t>
                      </a:r>
                      <a:endParaRPr lang="en-US" sz="120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ar-SA" sz="1200" dirty="0">
                          <a:effectLst/>
                          <a:latin typeface="Calibri"/>
                          <a:ea typeface="Calibri"/>
                          <a:cs typeface="Times New Roman"/>
                        </a:rPr>
                        <a:t> </a:t>
                      </a:r>
                      <a:endParaRPr lang="en-US" sz="1200" dirty="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r" rtl="1">
                        <a:lnSpc>
                          <a:spcPct val="150000"/>
                        </a:lnSpc>
                        <a:spcAft>
                          <a:spcPts val="0"/>
                        </a:spcAft>
                      </a:pPr>
                      <a:r>
                        <a:rPr lang="ar-SA" sz="1200" dirty="0">
                          <a:effectLst/>
                          <a:latin typeface="Calibri"/>
                          <a:ea typeface="Calibri"/>
                          <a:cs typeface="Times New Roman"/>
                        </a:rPr>
                        <a:t> </a:t>
                      </a:r>
                      <a:endParaRPr lang="en-US" sz="1200" dirty="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ar-SA" sz="1200" dirty="0">
                          <a:effectLst/>
                          <a:latin typeface="Calibri"/>
                          <a:ea typeface="Calibri"/>
                          <a:cs typeface="Times New Roman"/>
                        </a:rPr>
                        <a:t> </a:t>
                      </a:r>
                      <a:endParaRPr lang="en-US" sz="1200" dirty="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ar-SA" sz="1200" dirty="0">
                          <a:effectLst/>
                          <a:latin typeface="Calibri"/>
                          <a:ea typeface="Calibri"/>
                          <a:cs typeface="Times New Roman"/>
                        </a:rPr>
                        <a:t> الاستجابة </a:t>
                      </a:r>
                      <a:r>
                        <a:rPr lang="en-US" sz="1200" dirty="0">
                          <a:effectLst/>
                          <a:latin typeface="Calibri"/>
                          <a:ea typeface="Calibri"/>
                          <a:cs typeface="Times New Roman"/>
                        </a:rPr>
                        <a:t> </a:t>
                      </a:r>
                      <a:r>
                        <a:rPr lang="en-US" sz="1200" dirty="0">
                          <a:effectLst/>
                          <a:latin typeface="Calibri"/>
                          <a:ea typeface="Calibri"/>
                          <a:cs typeface="Arial"/>
                        </a:rPr>
                        <a:t> </a:t>
                      </a:r>
                      <a:r>
                        <a:rPr lang="en-US" sz="1200" dirty="0">
                          <a:effectLst/>
                          <a:latin typeface="Times New Roman"/>
                          <a:ea typeface="Calibri"/>
                          <a:cs typeface="Arial"/>
                        </a:rPr>
                        <a:t>(Responsiveness)</a:t>
                      </a:r>
                      <a:endParaRPr lang="en-US" sz="1200" dirty="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1520">
                <a:tc>
                  <a:txBody>
                    <a:bodyPr/>
                    <a:lstStyle/>
                    <a:p>
                      <a:pPr algn="r" rtl="1">
                        <a:lnSpc>
                          <a:spcPct val="150000"/>
                        </a:lnSpc>
                        <a:spcAft>
                          <a:spcPts val="0"/>
                        </a:spcAft>
                      </a:pPr>
                      <a:r>
                        <a:rPr lang="ar-SA" sz="1200">
                          <a:effectLst/>
                          <a:latin typeface="Calibri"/>
                          <a:ea typeface="Calibri"/>
                          <a:cs typeface="Times New Roman"/>
                        </a:rPr>
                        <a:t> </a:t>
                      </a:r>
                      <a:endParaRPr lang="en-US" sz="120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ar-SA" sz="1200" dirty="0">
                          <a:effectLst/>
                          <a:latin typeface="Calibri"/>
                          <a:ea typeface="Calibri"/>
                          <a:cs typeface="Times New Roman"/>
                        </a:rPr>
                        <a:t> </a:t>
                      </a:r>
                      <a:endParaRPr lang="en-US" sz="1200" dirty="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r" rtl="1">
                        <a:lnSpc>
                          <a:spcPct val="150000"/>
                        </a:lnSpc>
                        <a:spcAft>
                          <a:spcPts val="0"/>
                        </a:spcAft>
                      </a:pPr>
                      <a:r>
                        <a:rPr lang="ar-SA" sz="1200">
                          <a:effectLst/>
                          <a:latin typeface="Calibri"/>
                          <a:ea typeface="Calibri"/>
                          <a:cs typeface="Times New Roman"/>
                        </a:rPr>
                        <a:t> </a:t>
                      </a:r>
                      <a:endParaRPr lang="en-US" sz="120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ar-SA" sz="1200">
                          <a:effectLst/>
                          <a:latin typeface="Calibri"/>
                          <a:ea typeface="Calibri"/>
                          <a:cs typeface="Times New Roman"/>
                        </a:rPr>
                        <a:t> </a:t>
                      </a:r>
                      <a:endParaRPr lang="en-US" sz="120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ar-SA" sz="1200" dirty="0">
                          <a:effectLst/>
                          <a:latin typeface="Calibri"/>
                          <a:ea typeface="Calibri"/>
                          <a:cs typeface="Times New Roman"/>
                        </a:rPr>
                        <a:t> </a:t>
                      </a:r>
                      <a:endParaRPr lang="en-US" sz="1200" dirty="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1" eaLnBrk="1" latinLnBrk="0" hangingPunct="1">
                        <a:lnSpc>
                          <a:spcPct val="100000"/>
                        </a:lnSpc>
                        <a:spcAft>
                          <a:spcPts val="0"/>
                        </a:spcAft>
                      </a:pPr>
                      <a:r>
                        <a:rPr lang="ar-SA" sz="1200" kern="1200" dirty="0">
                          <a:solidFill>
                            <a:schemeClr val="tx1"/>
                          </a:solidFill>
                          <a:effectLst/>
                          <a:latin typeface="Calibri"/>
                          <a:ea typeface="Calibri"/>
                          <a:cs typeface="Times New Roman"/>
                        </a:rPr>
                        <a:t> الأهلية </a:t>
                      </a:r>
                      <a:r>
                        <a:rPr lang="en-US" sz="1200" kern="1200" dirty="0">
                          <a:solidFill>
                            <a:schemeClr val="tx1"/>
                          </a:solidFill>
                          <a:effectLst/>
                          <a:latin typeface="Calibri"/>
                          <a:ea typeface="Calibri"/>
                          <a:cs typeface="Times New Roman"/>
                        </a:rPr>
                        <a:t>(Competence)</a:t>
                      </a:r>
                    </a:p>
                    <a:p>
                      <a:pPr marL="0" algn="r" defTabSz="914400" rtl="1" eaLnBrk="1" latinLnBrk="0" hangingPunct="1">
                        <a:lnSpc>
                          <a:spcPct val="100000"/>
                        </a:lnSpc>
                        <a:spcAft>
                          <a:spcPts val="0"/>
                        </a:spcAft>
                      </a:pPr>
                      <a:r>
                        <a:rPr lang="ar-SA" sz="1200" kern="1200" dirty="0">
                          <a:solidFill>
                            <a:schemeClr val="tx1"/>
                          </a:solidFill>
                          <a:effectLst/>
                          <a:latin typeface="Calibri"/>
                          <a:ea typeface="Calibri"/>
                          <a:cs typeface="Times New Roman"/>
                        </a:rPr>
                        <a:t> المصداقية </a:t>
                      </a:r>
                      <a:r>
                        <a:rPr lang="en-US" sz="1200" kern="1200" dirty="0">
                          <a:solidFill>
                            <a:schemeClr val="tx1"/>
                          </a:solidFill>
                          <a:effectLst/>
                          <a:latin typeface="Calibri"/>
                          <a:ea typeface="Calibri"/>
                          <a:cs typeface="Times New Roman"/>
                        </a:rPr>
                        <a:t>(Credibility)</a:t>
                      </a:r>
                    </a:p>
                    <a:p>
                      <a:pPr marL="0" algn="r" defTabSz="914400" rtl="1" eaLnBrk="1" latinLnBrk="0" hangingPunct="1">
                        <a:lnSpc>
                          <a:spcPct val="100000"/>
                        </a:lnSpc>
                        <a:spcAft>
                          <a:spcPts val="0"/>
                        </a:spcAft>
                      </a:pPr>
                      <a:r>
                        <a:rPr lang="ar-SA" sz="1200" kern="1200" dirty="0">
                          <a:solidFill>
                            <a:schemeClr val="tx1"/>
                          </a:solidFill>
                          <a:effectLst/>
                          <a:latin typeface="Calibri"/>
                          <a:ea typeface="Calibri"/>
                          <a:cs typeface="Times New Roman"/>
                        </a:rPr>
                        <a:t>  الأمان </a:t>
                      </a:r>
                      <a:r>
                        <a:rPr lang="en-US" sz="1200" kern="1200" dirty="0">
                          <a:solidFill>
                            <a:schemeClr val="tx1"/>
                          </a:solidFill>
                          <a:effectLst/>
                          <a:latin typeface="Calibri"/>
                          <a:ea typeface="Calibri"/>
                          <a:cs typeface="Times New Roman"/>
                        </a:rPr>
                        <a:t>(Security)</a:t>
                      </a:r>
                    </a:p>
                    <a:p>
                      <a:pPr marL="0" algn="r" defTabSz="914400" rtl="1" eaLnBrk="1" latinLnBrk="0" hangingPunct="1">
                        <a:lnSpc>
                          <a:spcPct val="100000"/>
                        </a:lnSpc>
                        <a:spcAft>
                          <a:spcPts val="0"/>
                        </a:spcAft>
                      </a:pPr>
                      <a:r>
                        <a:rPr lang="ar-SA" sz="1200" kern="1200" dirty="0">
                          <a:solidFill>
                            <a:schemeClr val="tx1"/>
                          </a:solidFill>
                          <a:effectLst/>
                          <a:latin typeface="Calibri"/>
                          <a:ea typeface="Calibri"/>
                          <a:cs typeface="Times New Roman"/>
                        </a:rPr>
                        <a:t> اللياقة </a:t>
                      </a:r>
                      <a:r>
                        <a:rPr lang="en-US" sz="1200" kern="1200" dirty="0">
                          <a:solidFill>
                            <a:schemeClr val="tx1"/>
                          </a:solidFill>
                          <a:effectLst/>
                          <a:latin typeface="Calibri"/>
                          <a:ea typeface="Calibri"/>
                          <a:cs typeface="Times New Roman"/>
                        </a:rPr>
                        <a:t>(Courtesy)</a:t>
                      </a: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8640">
                <a:tc>
                  <a:txBody>
                    <a:bodyPr/>
                    <a:lstStyle/>
                    <a:p>
                      <a:pPr algn="r" rtl="1">
                        <a:lnSpc>
                          <a:spcPct val="150000"/>
                        </a:lnSpc>
                        <a:spcAft>
                          <a:spcPts val="0"/>
                        </a:spcAft>
                      </a:pPr>
                      <a:r>
                        <a:rPr lang="ar-SA" sz="1200" dirty="0">
                          <a:effectLst/>
                          <a:latin typeface="Calibri"/>
                          <a:ea typeface="Calibri"/>
                          <a:cs typeface="Times New Roman"/>
                        </a:rPr>
                        <a:t> </a:t>
                      </a:r>
                      <a:endParaRPr lang="en-US" sz="1200" dirty="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r" rtl="1">
                        <a:lnSpc>
                          <a:spcPct val="150000"/>
                        </a:lnSpc>
                        <a:spcAft>
                          <a:spcPts val="0"/>
                        </a:spcAft>
                      </a:pPr>
                      <a:r>
                        <a:rPr lang="ar-SA" sz="1200">
                          <a:effectLst/>
                          <a:latin typeface="Calibri"/>
                          <a:ea typeface="Calibri"/>
                          <a:cs typeface="Times New Roman"/>
                        </a:rPr>
                        <a:t> </a:t>
                      </a:r>
                      <a:endParaRPr lang="en-US" sz="120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ar-SA" sz="1200">
                          <a:effectLst/>
                          <a:latin typeface="Calibri"/>
                          <a:ea typeface="Calibri"/>
                          <a:cs typeface="Times New Roman"/>
                        </a:rPr>
                        <a:t> </a:t>
                      </a:r>
                      <a:endParaRPr lang="en-US" sz="120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ar-SA" sz="1200">
                          <a:effectLst/>
                          <a:latin typeface="Calibri"/>
                          <a:ea typeface="Calibri"/>
                          <a:cs typeface="Times New Roman"/>
                        </a:rPr>
                        <a:t> </a:t>
                      </a:r>
                      <a:endParaRPr lang="en-US" sz="120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ar-SA" sz="1200" dirty="0">
                          <a:effectLst/>
                          <a:latin typeface="Calibri"/>
                          <a:ea typeface="Calibri"/>
                          <a:cs typeface="Times New Roman"/>
                        </a:rPr>
                        <a:t> </a:t>
                      </a:r>
                      <a:endParaRPr lang="en-US" sz="1200" dirty="0">
                        <a:effectLst/>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0000"/>
                        </a:lnSpc>
                        <a:spcAft>
                          <a:spcPts val="0"/>
                        </a:spcAft>
                      </a:pPr>
                      <a:r>
                        <a:rPr lang="ar-SA" sz="1200" dirty="0">
                          <a:effectLst/>
                          <a:latin typeface="Calibri"/>
                          <a:ea typeface="Calibri"/>
                          <a:cs typeface="Times New Roman"/>
                        </a:rPr>
                        <a:t> الاتصال </a:t>
                      </a:r>
                      <a:r>
                        <a:rPr lang="en-US" sz="1200" dirty="0">
                          <a:effectLst/>
                          <a:latin typeface="Times New Roman"/>
                          <a:ea typeface="Calibri"/>
                          <a:cs typeface="Arial"/>
                        </a:rPr>
                        <a:t>(Communication)</a:t>
                      </a:r>
                      <a:endParaRPr lang="en-US" sz="1200" dirty="0">
                        <a:effectLst/>
                        <a:latin typeface="Calibri"/>
                        <a:ea typeface="Calibri"/>
                        <a:cs typeface="Arial"/>
                      </a:endParaRPr>
                    </a:p>
                    <a:p>
                      <a:pPr algn="r" rtl="1">
                        <a:lnSpc>
                          <a:spcPct val="100000"/>
                        </a:lnSpc>
                        <a:spcAft>
                          <a:spcPts val="0"/>
                        </a:spcAft>
                      </a:pPr>
                      <a:r>
                        <a:rPr lang="ar-SA" sz="1200" dirty="0">
                          <a:effectLst/>
                          <a:latin typeface="Calibri"/>
                          <a:ea typeface="Calibri"/>
                          <a:cs typeface="Times New Roman"/>
                        </a:rPr>
                        <a:t> فهم الزبون </a:t>
                      </a:r>
                      <a:r>
                        <a:rPr lang="en-US" sz="1200" dirty="0">
                          <a:effectLst/>
                          <a:latin typeface="Times New Roman"/>
                          <a:ea typeface="Calibri"/>
                          <a:cs typeface="Arial"/>
                        </a:rPr>
                        <a:t>(Understanding</a:t>
                      </a:r>
                      <a:r>
                        <a:rPr lang="en-US" sz="1200" baseline="0" dirty="0">
                          <a:effectLst/>
                          <a:latin typeface="Calibri"/>
                          <a:ea typeface="Calibri"/>
                          <a:cs typeface="Arial"/>
                        </a:rPr>
                        <a:t> </a:t>
                      </a:r>
                      <a:r>
                        <a:rPr lang="en-US" sz="1200" dirty="0">
                          <a:effectLst/>
                          <a:latin typeface="Times New Roman"/>
                          <a:ea typeface="Calibri"/>
                          <a:cs typeface="Arial"/>
                        </a:rPr>
                        <a:t>the customer)</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514A40"/>
                          </a:solidFill>
                          <a:effectLst/>
                          <a:uLnTx/>
                          <a:uFillTx/>
                          <a:latin typeface="Calibri"/>
                          <a:ea typeface="Calibri"/>
                          <a:cs typeface="Times New Roman"/>
                        </a:rPr>
                        <a:t> الوصول </a:t>
                      </a:r>
                      <a:r>
                        <a:rPr kumimoji="0" lang="en-US" sz="1200" b="0" i="0" u="none" strike="noStrike" kern="1200" cap="none" spc="0" normalizeH="0" baseline="0" noProof="0" dirty="0">
                          <a:ln>
                            <a:noFill/>
                          </a:ln>
                          <a:solidFill>
                            <a:srgbClr val="514A40"/>
                          </a:solidFill>
                          <a:effectLst/>
                          <a:uLnTx/>
                          <a:uFillTx/>
                          <a:latin typeface="Times New Roman"/>
                          <a:ea typeface="Calibri"/>
                          <a:cs typeface="Arial"/>
                        </a:rPr>
                        <a:t>(Access)</a:t>
                      </a:r>
                      <a:endParaRPr kumimoji="0" lang="en-US" sz="1200" b="0" i="0" u="none" strike="noStrike" kern="1200" cap="none" spc="0" normalizeH="0" baseline="0" noProof="0" dirty="0">
                        <a:ln>
                          <a:noFill/>
                        </a:ln>
                        <a:solidFill>
                          <a:srgbClr val="514A40"/>
                        </a:solidFill>
                        <a:effectLst/>
                        <a:uLnTx/>
                        <a:uFillTx/>
                        <a:latin typeface="Calibri"/>
                        <a:ea typeface="Calibri"/>
                        <a:cs typeface="Arial"/>
                      </a:endParaRPr>
                    </a:p>
                  </a:txBody>
                  <a:tcPr marL="23936" marR="23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مستطيل 5"/>
          <p:cNvSpPr/>
          <p:nvPr/>
        </p:nvSpPr>
        <p:spPr>
          <a:xfrm>
            <a:off x="354719" y="5289427"/>
            <a:ext cx="8631621" cy="584775"/>
          </a:xfrm>
          <a:prstGeom prst="rect">
            <a:avLst/>
          </a:prstGeom>
        </p:spPr>
        <p:txBody>
          <a:bodyPr wrap="square">
            <a:spAutoFit/>
          </a:bodyPr>
          <a:lstStyle/>
          <a:p>
            <a:r>
              <a:rPr lang="en-US" sz="1600" dirty="0">
                <a:latin typeface="Traditional Arabic" panose="02020603050405020304" pitchFamily="18" charset="-78"/>
                <a:cs typeface="Traditional Arabic" panose="02020603050405020304" pitchFamily="18" charset="-78"/>
              </a:rPr>
              <a:t>Parasuraman, A., Zeithaml, V., &amp; Berry, L. (1988). SERVQUAL: A multi-item scale for measuring customer perceptions of service quality. </a:t>
            </a:r>
            <a:r>
              <a:rPr lang="en-US" sz="1600" i="1" dirty="0">
                <a:latin typeface="Traditional Arabic" panose="02020603050405020304" pitchFamily="18" charset="-78"/>
                <a:cs typeface="Traditional Arabic" panose="02020603050405020304" pitchFamily="18" charset="-78"/>
              </a:rPr>
              <a:t>Journal of Retailing</a:t>
            </a:r>
            <a:r>
              <a:rPr lang="en-US" sz="1600" dirty="0">
                <a:latin typeface="Traditional Arabic" panose="02020603050405020304" pitchFamily="18" charset="-78"/>
                <a:cs typeface="Traditional Arabic" panose="02020603050405020304" pitchFamily="18" charset="-78"/>
              </a:rPr>
              <a:t>, </a:t>
            </a:r>
            <a:r>
              <a:rPr lang="en-US" sz="1600" i="1" dirty="0">
                <a:latin typeface="Traditional Arabic" panose="02020603050405020304" pitchFamily="18" charset="-78"/>
                <a:cs typeface="Traditional Arabic" panose="02020603050405020304" pitchFamily="18" charset="-78"/>
              </a:rPr>
              <a:t>64</a:t>
            </a:r>
            <a:r>
              <a:rPr lang="en-US" sz="1600" dirty="0">
                <a:latin typeface="Traditional Arabic" panose="02020603050405020304" pitchFamily="18" charset="-78"/>
                <a:cs typeface="Traditional Arabic" panose="02020603050405020304" pitchFamily="18" charset="-78"/>
              </a:rPr>
              <a:t>(1), 12-40.</a:t>
            </a:r>
          </a:p>
        </p:txBody>
      </p:sp>
      <p:pic>
        <p:nvPicPr>
          <p:cNvPr id="7" name="صورة 6">
            <a:extLst>
              <a:ext uri="{FF2B5EF4-FFF2-40B4-BE49-F238E27FC236}">
                <a16:creationId xmlns:a16="http://schemas.microsoft.com/office/drawing/2014/main" id="{282F494E-944A-4D3C-96BD-73CEB72072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16" y="1"/>
            <a:ext cx="2053883" cy="1258620"/>
          </a:xfrm>
          <a:prstGeom prst="rect">
            <a:avLst/>
          </a:prstGeom>
          <a:noFill/>
        </p:spPr>
      </p:pic>
      <p:pic>
        <p:nvPicPr>
          <p:cNvPr id="8" name="صورة 7">
            <a:extLst>
              <a:ext uri="{FF2B5EF4-FFF2-40B4-BE49-F238E27FC236}">
                <a16:creationId xmlns:a16="http://schemas.microsoft.com/office/drawing/2014/main" id="{CB43574F-6859-4883-88DE-23FC9F2764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9" y="0"/>
            <a:ext cx="2278966" cy="1258621"/>
          </a:xfrm>
          <a:prstGeom prst="rect">
            <a:avLst/>
          </a:prstGeom>
        </p:spPr>
      </p:pic>
      <p:sp>
        <p:nvSpPr>
          <p:cNvPr id="9" name="مستطيل 8">
            <a:extLst>
              <a:ext uri="{FF2B5EF4-FFF2-40B4-BE49-F238E27FC236}">
                <a16:creationId xmlns:a16="http://schemas.microsoft.com/office/drawing/2014/main" id="{7D6A0EF9-96A2-4A1A-84F0-C3B5748FADE9}"/>
              </a:ext>
            </a:extLst>
          </p:cNvPr>
          <p:cNvSpPr/>
          <p:nvPr/>
        </p:nvSpPr>
        <p:spPr>
          <a:xfrm>
            <a:off x="725542" y="6439707"/>
            <a:ext cx="2042546" cy="400110"/>
          </a:xfrm>
          <a:prstGeom prst="rect">
            <a:avLst/>
          </a:prstGeom>
        </p:spPr>
        <p:txBody>
          <a:bodyPr wrap="none">
            <a:spAutoFit/>
          </a:bodyPr>
          <a:lstStyle/>
          <a:p>
            <a:pPr algn="ctr"/>
            <a:r>
              <a:rPr lang="en-US" sz="2000" b="1" dirty="0">
                <a:latin typeface="Traditional Arabic" panose="02020603050405020304" pitchFamily="18" charset="-78"/>
                <a:cs typeface="Traditional Arabic" panose="02020603050405020304" pitchFamily="18" charset="-78"/>
              </a:rPr>
              <a:t>00966 535284473</a:t>
            </a:r>
            <a:endParaRPr lang="ar-SA" sz="2000" b="1" dirty="0">
              <a:latin typeface="Traditional Arabic" panose="02020603050405020304" pitchFamily="18" charset="-78"/>
              <a:cs typeface="Traditional Arabic" panose="02020603050405020304" pitchFamily="18" charset="-78"/>
            </a:endParaRPr>
          </a:p>
        </p:txBody>
      </p:sp>
      <p:pic>
        <p:nvPicPr>
          <p:cNvPr id="10" name="صورة 9">
            <a:extLst>
              <a:ext uri="{FF2B5EF4-FFF2-40B4-BE49-F238E27FC236}">
                <a16:creationId xmlns:a16="http://schemas.microsoft.com/office/drawing/2014/main" id="{AE151B6F-027B-4572-B730-69D74D06E1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18" y="6399612"/>
            <a:ext cx="372360" cy="372360"/>
          </a:xfrm>
          <a:prstGeom prst="rect">
            <a:avLst/>
          </a:prstGeom>
        </p:spPr>
      </p:pic>
      <p:pic>
        <p:nvPicPr>
          <p:cNvPr id="11" name="صورة 10">
            <a:extLst>
              <a:ext uri="{FF2B5EF4-FFF2-40B4-BE49-F238E27FC236}">
                <a16:creationId xmlns:a16="http://schemas.microsoft.com/office/drawing/2014/main" id="{2F1EE155-0F7B-4488-A4C3-E752247475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23" y="6384832"/>
            <a:ext cx="167263" cy="372359"/>
          </a:xfrm>
          <a:prstGeom prst="rect">
            <a:avLst/>
          </a:prstGeom>
        </p:spPr>
      </p:pic>
      <p:pic>
        <p:nvPicPr>
          <p:cNvPr id="12" name="صورة 11">
            <a:extLst>
              <a:ext uri="{FF2B5EF4-FFF2-40B4-BE49-F238E27FC236}">
                <a16:creationId xmlns:a16="http://schemas.microsoft.com/office/drawing/2014/main" id="{3331875A-C946-4800-8EB4-D4A440ABEC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9788" y="6379320"/>
            <a:ext cx="568617" cy="369332"/>
          </a:xfrm>
          <a:prstGeom prst="rect">
            <a:avLst/>
          </a:prstGeom>
        </p:spPr>
      </p:pic>
      <p:sp>
        <p:nvSpPr>
          <p:cNvPr id="13" name="مستطيل 12">
            <a:extLst>
              <a:ext uri="{FF2B5EF4-FFF2-40B4-BE49-F238E27FC236}">
                <a16:creationId xmlns:a16="http://schemas.microsoft.com/office/drawing/2014/main" id="{3BAAE69D-F1FA-4B28-811B-D3565725ACC0}"/>
              </a:ext>
            </a:extLst>
          </p:cNvPr>
          <p:cNvSpPr/>
          <p:nvPr/>
        </p:nvSpPr>
        <p:spPr>
          <a:xfrm>
            <a:off x="3601331" y="6401239"/>
            <a:ext cx="3276998" cy="400110"/>
          </a:xfrm>
          <a:prstGeom prst="rect">
            <a:avLst/>
          </a:prstGeom>
        </p:spPr>
        <p:txBody>
          <a:bodyPr wrap="square">
            <a:spAutoFit/>
          </a:bodyPr>
          <a:lstStyle/>
          <a:p>
            <a:pPr algn="ctr"/>
            <a:r>
              <a:rPr lang="en-GB" sz="2000" b="1" dirty="0">
                <a:latin typeface="Traditional Arabic" panose="02020603050405020304" pitchFamily="18" charset="-78"/>
                <a:cs typeface="Traditional Arabic" panose="02020603050405020304" pitchFamily="18" charset="-78"/>
              </a:rPr>
              <a:t>hamed.kanan@gmail.com </a:t>
            </a:r>
          </a:p>
        </p:txBody>
      </p:sp>
      <p:sp>
        <p:nvSpPr>
          <p:cNvPr id="14" name="مستطيل 13">
            <a:extLst>
              <a:ext uri="{FF2B5EF4-FFF2-40B4-BE49-F238E27FC236}">
                <a16:creationId xmlns:a16="http://schemas.microsoft.com/office/drawing/2014/main" id="{0E6139CD-A285-4E6F-9AE5-EDD183B2F0B2}"/>
              </a:ext>
            </a:extLst>
          </p:cNvPr>
          <p:cNvSpPr/>
          <p:nvPr/>
        </p:nvSpPr>
        <p:spPr>
          <a:xfrm>
            <a:off x="6995267" y="6297022"/>
            <a:ext cx="2138727" cy="523220"/>
          </a:xfrm>
          <a:prstGeom prst="rect">
            <a:avLst/>
          </a:prstGeom>
        </p:spPr>
        <p:txBody>
          <a:bodyPr wrap="none">
            <a:spAutoFit/>
          </a:bodyPr>
          <a:lstStyle/>
          <a:p>
            <a:pPr algn="r" rtl="1"/>
            <a:r>
              <a:rPr lang="ar-SA" sz="2800" dirty="0">
                <a:latin typeface="Traditional Arabic" panose="02020603050405020304" pitchFamily="18" charset="-78"/>
                <a:cs typeface="Traditional Arabic" panose="02020603050405020304" pitchFamily="18" charset="-78"/>
              </a:rPr>
              <a:t>د. حامد عمر كنعان </a:t>
            </a:r>
            <a:endParaRPr lang="ar-SA" sz="2800" dirty="0"/>
          </a:p>
        </p:txBody>
      </p:sp>
    </p:spTree>
    <p:extLst>
      <p:ext uri="{BB962C8B-B14F-4D97-AF65-F5344CB8AC3E}">
        <p14:creationId xmlns:p14="http://schemas.microsoft.com/office/powerpoint/2010/main" val="386908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عرض ورقة الزلفي">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847686</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2012-07-18T04:06:00+00:00</AssetStart>
    <FriendlyTitle xmlns="4873beb7-5857-4685-be1f-d57550cc96cc" xsi:nil="true"/>
    <MarketSpecific xmlns="4873beb7-5857-4685-be1f-d57550cc96cc">false</MarketSpecific>
    <TPNamespace xmlns="4873beb7-5857-4685-be1f-d57550cc96cc" xsi:nil="true"/>
    <PublishStatusLookup xmlns="4873beb7-5857-4685-be1f-d57550cc96cc">
      <Value>1597838</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TP103031021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9CB5477-AF88-4C5B-83D0-5C63111201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180B1C-2212-497F-A259-C959ADD048CA}">
  <ds:schemaRefs>
    <ds:schemaRef ds:uri="http://schemas.microsoft.com/sharepoint/v3/contenttype/forms"/>
  </ds:schemaRefs>
</ds:datastoreItem>
</file>

<file path=customXml/itemProps3.xml><?xml version="1.0" encoding="utf-8"?>
<ds:datastoreItem xmlns:ds="http://schemas.openxmlformats.org/officeDocument/2006/customXml" ds:itemID="{09ACBCB9-60F7-484B-958A-15054C7FE4EE}">
  <ds:schemaRefs>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4873beb7-5857-4685-be1f-d57550cc96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عرض ورقة الزلفي</Template>
  <TotalTime>0</TotalTime>
  <Words>1934</Words>
  <Application>Microsoft Office PowerPoint</Application>
  <PresentationFormat>عرض على الشاشة (4:3)</PresentationFormat>
  <Paragraphs>273</Paragraphs>
  <Slides>22</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2</vt:i4>
      </vt:variant>
      <vt:variant>
        <vt:lpstr>عناوين الشرائح</vt:lpstr>
      </vt:variant>
      <vt:variant>
        <vt:i4>22</vt:i4>
      </vt:variant>
    </vt:vector>
  </HeadingPairs>
  <TitlesOfParts>
    <vt:vector size="32" baseType="lpstr">
      <vt:lpstr>Arial</vt:lpstr>
      <vt:lpstr>Calibri</vt:lpstr>
      <vt:lpstr>Calibri Light</vt:lpstr>
      <vt:lpstr>Cambria</vt:lpstr>
      <vt:lpstr>Tahoma</vt:lpstr>
      <vt:lpstr>Times New Roman</vt:lpstr>
      <vt:lpstr>Traditional Arabic</vt:lpstr>
      <vt:lpstr>幼圆</vt:lpstr>
      <vt:lpstr>عرض ورقة الزلفي</vt:lpstr>
      <vt:lpstr>نسق Office</vt:lpstr>
      <vt:lpstr>عرض تقديمي في PowerPoint</vt:lpstr>
      <vt:lpstr>عرض تقديمي في PowerPoint</vt:lpstr>
      <vt:lpstr>الجمع بين التمكن العلمي والخبرة العملية في الجودة الشاملة والتخطيط الاستراتيجي وقياس الأثر</vt:lpstr>
      <vt:lpstr>عرض تقديمي في PowerPoint</vt:lpstr>
      <vt:lpstr>مقدمة</vt:lpstr>
      <vt:lpstr>بين الجودة الموضوعية والجودة المدركة</vt:lpstr>
      <vt:lpstr>التكييف الموضوعي لمصطلح أبعاد الجودة المدركة:</vt:lpstr>
      <vt:lpstr>الأبعاد العشرة لجودة الخدمات</vt:lpstr>
      <vt:lpstr>عمليات دمج الأبعاد ذات المؤشرات المتداخلة</vt:lpstr>
      <vt:lpstr>الأبعاد الخمسة بعد عمليات الدمج</vt:lpstr>
      <vt:lpstr>مقاييس جودة الخدمة المدركة</vt:lpstr>
      <vt:lpstr>مقياس (SERVQUAL)</vt:lpstr>
      <vt:lpstr>الفجوات المحددة في نموذج SERVQUAL</vt:lpstr>
      <vt:lpstr>طريقة قياس جودة الخدمة المدركة وفق مقياسSERVQUAL </vt:lpstr>
      <vt:lpstr>مقياس Grönroos</vt:lpstr>
      <vt:lpstr>مقياس Grönroos</vt:lpstr>
      <vt:lpstr>مقياس (SERVPERF)</vt:lpstr>
      <vt:lpstr>مقياس (SERVPERF)</vt:lpstr>
      <vt:lpstr>عرض تقديمي في PowerPoint</vt:lpstr>
      <vt:lpstr>التوصيات:</vt:lpstr>
      <vt:lpstr>أبرز المراجع</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2017-01-18T07:33:14Z</dcterms:created>
  <dcterms:modified xsi:type="dcterms:W3CDTF">2018-01-08T19:49:03Z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